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3"/>
  </p:notesMasterIdLst>
  <p:sldIdLst>
    <p:sldId id="275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71" r:id="rId10"/>
    <p:sldId id="266" r:id="rId11"/>
    <p:sldId id="268" r:id="rId12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78D75787-1344-4239-A0C6-D8DD05C034C5}">
          <p14:sldIdLst>
            <p14:sldId id="275"/>
            <p14:sldId id="257"/>
            <p14:sldId id="258"/>
            <p14:sldId id="259"/>
            <p14:sldId id="276"/>
            <p14:sldId id="260"/>
            <p14:sldId id="261"/>
            <p14:sldId id="262"/>
            <p14:sldId id="263"/>
            <p14:sldId id="264"/>
            <p14:sldId id="277"/>
            <p14:sldId id="279"/>
            <p14:sldId id="265"/>
            <p14:sldId id="266"/>
            <p14:sldId id="271"/>
            <p14:sldId id="268"/>
            <p14:sldId id="274"/>
            <p14:sldId id="280"/>
            <p14:sldId id="26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65D00"/>
    <a:srgbClr val="FFAE75"/>
    <a:srgbClr val="FF6B19"/>
    <a:srgbClr val="66CCFF"/>
    <a:srgbClr val="0033CC"/>
    <a:srgbClr val="FF9933"/>
    <a:srgbClr val="CC99FF"/>
    <a:srgbClr val="66FFFF"/>
    <a:srgbClr val="9966FF"/>
    <a:srgbClr val="CC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86" autoAdjust="0"/>
    <p:restoredTop sz="94653" autoAdjust="0"/>
  </p:normalViewPr>
  <p:slideViewPr>
    <p:cSldViewPr snapToGrid="0">
      <p:cViewPr varScale="1">
        <p:scale>
          <a:sx n="77" d="100"/>
          <a:sy n="77" d="100"/>
        </p:scale>
        <p:origin x="-90" y="-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81DD9-DA66-42C6-951D-54D1E86EF514}" type="datetimeFigureOut">
              <a:rPr lang="bg-BG" smtClean="0"/>
              <a:pPr/>
              <a:t>14.9.2020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FC885-3763-4D67-BF9E-5AC2689C4FC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56809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FC885-3763-4D67-BF9E-5AC2689C4FCD}" type="slidenum">
              <a:rPr lang="bg-BG" smtClean="0"/>
              <a:pPr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407952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авоъгъл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Закръглен правоъгълник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8425-ED00-44DA-8DD1-648F89A4F91A}" type="datetimeFigureOut">
              <a:rPr lang="bg-BG" smtClean="0"/>
              <a:pPr/>
              <a:t>14.9.2020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760F682-9FBA-4CA4-82C4-8CB78427EA19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7" name="Правоъгълник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8425-ED00-44DA-8DD1-648F89A4F91A}" type="datetimeFigureOut">
              <a:rPr lang="bg-BG" smtClean="0"/>
              <a:pPr/>
              <a:t>14.9.2020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F682-9FBA-4CA4-82C4-8CB78427EA1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8425-ED00-44DA-8DD1-648F89A4F91A}" type="datetimeFigureOut">
              <a:rPr lang="bg-BG" smtClean="0"/>
              <a:pPr/>
              <a:t>14.9.2020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F682-9FBA-4CA4-82C4-8CB78427EA1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8425-ED00-44DA-8DD1-648F89A4F91A}" type="datetimeFigureOut">
              <a:rPr lang="bg-BG" smtClean="0"/>
              <a:pPr/>
              <a:t>14.9.2020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F682-9FBA-4CA4-82C4-8CB78427EA19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авоъгъл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Закръглен правоъгълник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8425-ED00-44DA-8DD1-648F89A4F91A}" type="datetimeFigureOut">
              <a:rPr lang="bg-BG" smtClean="0"/>
              <a:pPr/>
              <a:t>14.9.2020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bg-BG"/>
          </a:p>
        </p:txBody>
      </p:sp>
      <p:sp>
        <p:nvSpPr>
          <p:cNvPr id="7" name="Правоъгълник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авоъгълник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авоъгълник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8760F682-9FBA-4CA4-82C4-8CB78427EA1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8425-ED00-44DA-8DD1-648F89A4F91A}" type="datetimeFigureOut">
              <a:rPr lang="bg-BG" smtClean="0"/>
              <a:pPr/>
              <a:t>14.9.2020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F682-9FBA-4CA4-82C4-8CB78427EA19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8425-ED00-44DA-8DD1-648F89A4F91A}" type="datetimeFigureOut">
              <a:rPr lang="bg-BG" smtClean="0"/>
              <a:pPr/>
              <a:t>14.9.2020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F682-9FBA-4CA4-82C4-8CB78427EA19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8425-ED00-44DA-8DD1-648F89A4F91A}" type="datetimeFigureOut">
              <a:rPr lang="bg-BG" smtClean="0"/>
              <a:pPr/>
              <a:t>14.9.2020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F682-9FBA-4CA4-82C4-8CB78427EA1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8425-ED00-44DA-8DD1-648F89A4F91A}" type="datetimeFigureOut">
              <a:rPr lang="bg-BG" smtClean="0"/>
              <a:pPr/>
              <a:t>14.9.2020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F682-9FBA-4CA4-82C4-8CB78427EA1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Закръглен правоъгълник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8425-ED00-44DA-8DD1-648F89A4F91A}" type="datetimeFigureOut">
              <a:rPr lang="bg-BG" smtClean="0"/>
              <a:pPr/>
              <a:t>14.9.2020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F682-9FBA-4CA4-82C4-8CB78427EA19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8425-ED00-44DA-8DD1-648F89A4F91A}" type="datetimeFigureOut">
              <a:rPr lang="bg-BG" smtClean="0"/>
              <a:pPr/>
              <a:t>14.9.2020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8760F682-9FBA-4CA4-82C4-8CB78427EA19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1" name="Правоъгълник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ъгълник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Закръглен правоъгълник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DAE8425-ED00-44DA-8DD1-648F89A4F91A}" type="datetimeFigureOut">
              <a:rPr lang="bg-BG" smtClean="0"/>
              <a:pPr/>
              <a:t>14.9.2020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760F682-9FBA-4CA4-82C4-8CB78427EA19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/>
          <p:cNvSpPr/>
          <p:nvPr/>
        </p:nvSpPr>
        <p:spPr>
          <a:xfrm>
            <a:off x="761262" y="250193"/>
            <a:ext cx="11430737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anose="02050604050505020204" pitchFamily="18" charset="0"/>
              </a:rPr>
              <a:t>Основно училище „Неофит Рилски”</a:t>
            </a:r>
          </a:p>
          <a:p>
            <a:pPr algn="ctr"/>
            <a:r>
              <a:rPr lang="bg-BG" sz="360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anose="02050604050505020204" pitchFamily="18" charset="0"/>
              </a:rPr>
              <a:t>Село Обнова</a:t>
            </a:r>
            <a:endParaRPr lang="bg-BG" sz="3600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TextBox 12"/>
          <p:cNvSpPr txBox="1">
            <a:spLocks noGrp="1"/>
          </p:cNvSpPr>
          <p:nvPr>
            <p:ph type="ctrTitle"/>
          </p:nvPr>
        </p:nvSpPr>
        <p:spPr>
          <a:xfrm>
            <a:off x="2971306" y="3363419"/>
            <a:ext cx="589280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dirty="0" smtClean="0">
                <a:solidFill>
                  <a:srgbClr val="0033CC"/>
                </a:solidFill>
                <a:cs typeface="Lucida Sans Unicode" panose="020B0602030504020204" pitchFamily="34" charset="0"/>
              </a:rPr>
              <a:t>Портфолио </a:t>
            </a:r>
            <a:br>
              <a:rPr lang="bg-BG" sz="4000" dirty="0" smtClean="0">
                <a:solidFill>
                  <a:srgbClr val="0033CC"/>
                </a:solidFill>
                <a:cs typeface="Lucida Sans Unicode" panose="020B0602030504020204" pitchFamily="34" charset="0"/>
              </a:rPr>
            </a:br>
            <a:r>
              <a:rPr lang="bg-BG" sz="4000" dirty="0" smtClean="0">
                <a:solidFill>
                  <a:srgbClr val="0033CC"/>
                </a:solidFill>
                <a:cs typeface="Lucida Sans Unicode" panose="020B0602030504020204" pitchFamily="34" charset="0"/>
              </a:rPr>
              <a:t>на </a:t>
            </a:r>
            <a:br>
              <a:rPr lang="bg-BG" sz="4000" dirty="0" smtClean="0">
                <a:solidFill>
                  <a:srgbClr val="0033CC"/>
                </a:solidFill>
                <a:cs typeface="Lucida Sans Unicode" panose="020B0602030504020204" pitchFamily="34" charset="0"/>
              </a:rPr>
            </a:br>
            <a:r>
              <a:rPr lang="bg-BG" sz="4000" dirty="0" smtClean="0">
                <a:solidFill>
                  <a:srgbClr val="0033CC"/>
                </a:solidFill>
                <a:cs typeface="Lucida Sans Unicode" panose="020B0602030504020204" pitchFamily="34" charset="0"/>
              </a:rPr>
              <a:t>Асен Сашев Асенов</a:t>
            </a:r>
            <a:br>
              <a:rPr lang="bg-BG" sz="4000" dirty="0" smtClean="0">
                <a:solidFill>
                  <a:srgbClr val="0033CC"/>
                </a:solidFill>
                <a:cs typeface="Lucida Sans Unicode" panose="020B0602030504020204" pitchFamily="34" charset="0"/>
              </a:rPr>
            </a:br>
            <a:r>
              <a:rPr lang="bg-BG" sz="4000" dirty="0" smtClean="0">
                <a:solidFill>
                  <a:srgbClr val="0033CC"/>
                </a:solidFill>
                <a:cs typeface="Lucida Sans Unicode" panose="020B0602030504020204" pitchFamily="34" charset="0"/>
              </a:rPr>
              <a:t>  учител начален етап</a:t>
            </a:r>
            <a:r>
              <a:rPr lang="en-US" sz="4000" dirty="0" smtClean="0">
                <a:solidFill>
                  <a:srgbClr val="0033CC"/>
                </a:solidFill>
                <a:cs typeface="Lucida Sans Unicode" panose="020B0602030504020204" pitchFamily="34" charset="0"/>
              </a:rPr>
              <a:t> </a:t>
            </a:r>
            <a:r>
              <a:rPr lang="bg-BG" sz="4000" dirty="0" smtClean="0">
                <a:solidFill>
                  <a:srgbClr val="0033CC"/>
                </a:solidFill>
                <a:cs typeface="Lucida Sans Unicode" panose="020B0602030504020204" pitchFamily="34" charset="0"/>
              </a:rPr>
              <a:t> </a:t>
            </a:r>
          </a:p>
        </p:txBody>
      </p:sp>
      <p:pic>
        <p:nvPicPr>
          <p:cNvPr id="19457" name="Picture 1" descr="C:\Users\User\Desktop\Neofit_ril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62" y="207819"/>
            <a:ext cx="1385455" cy="1343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41378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8880" y="1296670"/>
            <a:ext cx="496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 на преподаване</a:t>
            </a: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664756" y="1725402"/>
            <a:ext cx="105856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	В </a:t>
            </a:r>
            <a:r>
              <a:rPr lang="ru-RU" dirty="0" err="1"/>
              <a:t>работата</a:t>
            </a:r>
            <a:r>
              <a:rPr lang="ru-RU" dirty="0"/>
              <a:t> си </a:t>
            </a:r>
            <a:r>
              <a:rPr lang="ru-RU" dirty="0" err="1"/>
              <a:t>използвам</a:t>
            </a:r>
            <a:r>
              <a:rPr lang="ru-RU" dirty="0"/>
              <a:t> </a:t>
            </a:r>
            <a:r>
              <a:rPr lang="ru-RU" dirty="0" err="1"/>
              <a:t>подходящи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, </a:t>
            </a:r>
            <a:r>
              <a:rPr lang="ru-RU" dirty="0" err="1"/>
              <a:t>срeдства</a:t>
            </a:r>
            <a:r>
              <a:rPr lang="ru-RU" dirty="0"/>
              <a:t> и стратегии за </a:t>
            </a:r>
            <a:r>
              <a:rPr lang="ru-RU" dirty="0" err="1"/>
              <a:t>преподаване</a:t>
            </a:r>
            <a:r>
              <a:rPr lang="ru-RU" dirty="0"/>
              <a:t> – беседа, </a:t>
            </a:r>
            <a:r>
              <a:rPr lang="ru-RU" dirty="0" err="1"/>
              <a:t>разказ</a:t>
            </a:r>
            <a:r>
              <a:rPr lang="ru-RU" dirty="0"/>
              <a:t>, сравнение, </a:t>
            </a:r>
            <a:r>
              <a:rPr lang="ru-RU" dirty="0" err="1"/>
              <a:t>демонстриране</a:t>
            </a:r>
            <a:r>
              <a:rPr lang="ru-RU" dirty="0"/>
              <a:t> на действие, </a:t>
            </a:r>
            <a:r>
              <a:rPr lang="ru-RU" dirty="0" err="1"/>
              <a:t>онагледяване</a:t>
            </a:r>
            <a:r>
              <a:rPr lang="ru-RU" dirty="0"/>
              <a:t>, </a:t>
            </a:r>
            <a:r>
              <a:rPr lang="ru-RU" dirty="0" err="1"/>
              <a:t>асоциации</a:t>
            </a:r>
            <a:r>
              <a:rPr lang="ru-RU" dirty="0"/>
              <a:t>, </a:t>
            </a:r>
            <a:r>
              <a:rPr lang="ru-RU" dirty="0" err="1"/>
              <a:t>ролеви</a:t>
            </a:r>
            <a:r>
              <a:rPr lang="ru-RU" dirty="0"/>
              <a:t> </a:t>
            </a:r>
            <a:r>
              <a:rPr lang="ru-RU" dirty="0" err="1"/>
              <a:t>игри</a:t>
            </a:r>
            <a:r>
              <a:rPr lang="ru-RU" dirty="0"/>
              <a:t>, </a:t>
            </a:r>
            <a:r>
              <a:rPr lang="ru-RU" dirty="0" smtClean="0"/>
              <a:t>работа по </a:t>
            </a:r>
            <a:r>
              <a:rPr lang="ru-RU" dirty="0" err="1" smtClean="0"/>
              <a:t>проекти</a:t>
            </a:r>
            <a:r>
              <a:rPr lang="ru-RU" dirty="0" smtClean="0"/>
              <a:t>, работа </a:t>
            </a:r>
            <a:r>
              <a:rPr lang="ru-RU" dirty="0"/>
              <a:t>в </a:t>
            </a:r>
            <a:r>
              <a:rPr lang="ru-RU" dirty="0" err="1"/>
              <a:t>групи</a:t>
            </a:r>
            <a:r>
              <a:rPr lang="ru-RU" dirty="0"/>
              <a:t>, </a:t>
            </a:r>
            <a:r>
              <a:rPr lang="ru-RU" dirty="0" err="1"/>
              <a:t>самостоятелна</a:t>
            </a:r>
            <a:r>
              <a:rPr lang="ru-RU" dirty="0"/>
              <a:t> работа; </a:t>
            </a:r>
            <a:r>
              <a:rPr lang="ru-RU" dirty="0" smtClean="0"/>
              <a:t>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	 </a:t>
            </a:r>
            <a:r>
              <a:rPr lang="ru-RU" dirty="0" err="1"/>
              <a:t>Разработвам</a:t>
            </a:r>
            <a:r>
              <a:rPr lang="ru-RU" dirty="0"/>
              <a:t> презентации, </a:t>
            </a:r>
            <a:r>
              <a:rPr lang="ru-RU" dirty="0" err="1" smtClean="0"/>
              <a:t>които</a:t>
            </a:r>
            <a:r>
              <a:rPr lang="ru-RU" dirty="0" smtClean="0"/>
              <a:t> </a:t>
            </a:r>
            <a:r>
              <a:rPr lang="ru-RU" dirty="0" err="1" smtClean="0"/>
              <a:t>използвам</a:t>
            </a:r>
            <a:r>
              <a:rPr lang="ru-RU" dirty="0" smtClean="0"/>
              <a:t> с различна цел в </a:t>
            </a:r>
            <a:r>
              <a:rPr lang="ru-RU" dirty="0" err="1" smtClean="0"/>
              <a:t>уроците</a:t>
            </a:r>
            <a:r>
              <a:rPr lang="ru-RU" dirty="0" smtClean="0"/>
              <a:t>; 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	</a:t>
            </a:r>
            <a:r>
              <a:rPr lang="ru-RU" dirty="0" smtClean="0"/>
              <a:t> </a:t>
            </a:r>
            <a:r>
              <a:rPr lang="ru-RU" dirty="0" err="1"/>
              <a:t>Включвам</a:t>
            </a:r>
            <a:r>
              <a:rPr lang="ru-RU" dirty="0"/>
              <a:t> в </a:t>
            </a:r>
            <a:r>
              <a:rPr lang="ru-RU" dirty="0" err="1"/>
              <a:t>преподаването</a:t>
            </a:r>
            <a:r>
              <a:rPr lang="ru-RU" dirty="0"/>
              <a:t> си </a:t>
            </a:r>
            <a:r>
              <a:rPr lang="ru-RU" dirty="0" err="1"/>
              <a:t>дидактични</a:t>
            </a:r>
            <a:r>
              <a:rPr lang="ru-RU" dirty="0"/>
              <a:t> </a:t>
            </a:r>
            <a:r>
              <a:rPr lang="ru-RU" dirty="0" err="1"/>
              <a:t>материали</a:t>
            </a:r>
            <a:r>
              <a:rPr lang="ru-RU" dirty="0"/>
              <a:t>, </a:t>
            </a:r>
            <a:r>
              <a:rPr lang="ru-RU" dirty="0" err="1"/>
              <a:t>сборници</a:t>
            </a:r>
            <a:r>
              <a:rPr lang="ru-RU" dirty="0"/>
              <a:t>, </a:t>
            </a:r>
            <a:r>
              <a:rPr lang="ru-RU" dirty="0" err="1"/>
              <a:t>тестове</a:t>
            </a:r>
            <a:r>
              <a:rPr lang="ru-RU" dirty="0"/>
              <a:t>, </a:t>
            </a:r>
            <a:r>
              <a:rPr lang="ru-RU" dirty="0" err="1"/>
              <a:t>системи</a:t>
            </a:r>
            <a:r>
              <a:rPr lang="ru-RU" dirty="0"/>
              <a:t> от </a:t>
            </a:r>
            <a:r>
              <a:rPr lang="ru-RU" dirty="0" err="1"/>
              <a:t>подходящи</a:t>
            </a:r>
            <a:r>
              <a:rPr lang="ru-RU" dirty="0"/>
              <a:t> задачи за </a:t>
            </a:r>
            <a:r>
              <a:rPr lang="ru-RU" dirty="0" err="1"/>
              <a:t>изявени</a:t>
            </a:r>
            <a:r>
              <a:rPr lang="ru-RU" dirty="0"/>
              <a:t> </a:t>
            </a:r>
            <a:r>
              <a:rPr lang="ru-RU" dirty="0" err="1"/>
              <a:t>ученици</a:t>
            </a:r>
            <a:r>
              <a:rPr lang="ru-RU" dirty="0"/>
              <a:t> и за </a:t>
            </a:r>
            <a:r>
              <a:rPr lang="ru-RU" dirty="0" err="1"/>
              <a:t>тези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срещат</a:t>
            </a:r>
            <a:r>
              <a:rPr lang="ru-RU" dirty="0"/>
              <a:t> трудности;</a:t>
            </a:r>
            <a:endParaRPr lang="bg-BG" dirty="0"/>
          </a:p>
        </p:txBody>
      </p:sp>
      <p:pic>
        <p:nvPicPr>
          <p:cNvPr id="9218" name="Picture 2" descr="C:\Users\Vivacom\Downloads\n310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5981" y="2355396"/>
            <a:ext cx="10287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авоъгълник 14"/>
          <p:cNvSpPr/>
          <p:nvPr/>
        </p:nvSpPr>
        <p:spPr>
          <a:xfrm>
            <a:off x="1870364" y="348780"/>
            <a:ext cx="87976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anose="02050604050505020204" pitchFamily="18" charset="0"/>
              </a:rPr>
              <a:t>Основно училище „Неофит Рилски”</a:t>
            </a:r>
          </a:p>
          <a:p>
            <a:pPr algn="ctr"/>
            <a:r>
              <a:rPr lang="bg-BG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anose="02050604050505020204" pitchFamily="18" charset="0"/>
              </a:rPr>
              <a:t>Село Обнова</a:t>
            </a:r>
            <a:endParaRPr lang="bg-BG" sz="28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8435" name="Picture 3" descr="C:\Users\User\Desktop\20200226_104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418" y="4006575"/>
            <a:ext cx="1917000" cy="2556000"/>
          </a:xfrm>
          <a:prstGeom prst="rect">
            <a:avLst/>
          </a:prstGeom>
          <a:noFill/>
        </p:spPr>
      </p:pic>
      <p:pic>
        <p:nvPicPr>
          <p:cNvPr id="16" name="Picture 1" descr="C:\Users\User\Desktop\Neofit_rils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346" y="235528"/>
            <a:ext cx="1260764" cy="1343892"/>
          </a:xfrm>
          <a:prstGeom prst="rect">
            <a:avLst/>
          </a:prstGeom>
          <a:noFill/>
        </p:spPr>
      </p:pic>
      <p:pic>
        <p:nvPicPr>
          <p:cNvPr id="17" name="Picture 7" descr="C:\Users\User\Desktop\20200605_1114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2290" y="4211781"/>
            <a:ext cx="1995055" cy="2438400"/>
          </a:xfrm>
          <a:prstGeom prst="rect">
            <a:avLst/>
          </a:prstGeom>
          <a:noFill/>
        </p:spPr>
      </p:pic>
      <p:pic>
        <p:nvPicPr>
          <p:cNvPr id="2" name="Picture 3" descr="C:\Users\User\Desktop\received_453746708720758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18748" y="4299575"/>
            <a:ext cx="3024000" cy="2268000"/>
          </a:xfrm>
          <a:prstGeom prst="rect">
            <a:avLst/>
          </a:prstGeom>
          <a:noFill/>
        </p:spPr>
      </p:pic>
      <p:pic>
        <p:nvPicPr>
          <p:cNvPr id="3" name="Picture 4" descr="C:\Users\User\Desktop\received_588227131824889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79969" y="4246800"/>
            <a:ext cx="1792571" cy="2361818"/>
          </a:xfrm>
          <a:prstGeom prst="rect">
            <a:avLst/>
          </a:prstGeom>
          <a:noFill/>
        </p:spPr>
      </p:pic>
      <p:pic>
        <p:nvPicPr>
          <p:cNvPr id="6" name="Picture 5" descr="C:\Users\User\Desktop\20191220_1027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600000" y="4237523"/>
            <a:ext cx="2398036" cy="2329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656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7500" y="1296545"/>
            <a:ext cx="4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Педагогическа</a:t>
            </a:r>
            <a:r>
              <a:rPr lang="bg-BG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дейност </a:t>
            </a:r>
            <a:endParaRPr lang="bg-BG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1"/>
          </p:nvPr>
        </p:nvSpPr>
        <p:spPr>
          <a:xfrm>
            <a:off x="664756" y="2137230"/>
            <a:ext cx="10830558" cy="4525963"/>
          </a:xfrm>
        </p:spPr>
        <p:txBody>
          <a:bodyPr>
            <a:normAutofit/>
          </a:bodyPr>
          <a:lstStyle/>
          <a:p>
            <a:r>
              <a:rPr lang="bg-BG" sz="1800" b="1" dirty="0" smtClean="0"/>
              <a:t>Началният учител трябва да умее  </a:t>
            </a:r>
            <a:r>
              <a:rPr lang="bg-BG" sz="1800" b="1" smtClean="0"/>
              <a:t>да „запали“  </a:t>
            </a:r>
            <a:r>
              <a:rPr lang="bg-BG" sz="1800" b="1" dirty="0" smtClean="0"/>
              <a:t>малките ученици по изкуствата и даде старта на развитие на творческите заложби у всяко дете.</a:t>
            </a:r>
            <a:endParaRPr lang="bg-BG" sz="1800" dirty="0"/>
          </a:p>
        </p:txBody>
      </p:sp>
      <p:pic>
        <p:nvPicPr>
          <p:cNvPr id="11" name="Picture 5" descr="C:\Users\User\Desktop\received_215323785473603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6905" y="3357130"/>
            <a:ext cx="3380077" cy="2434070"/>
          </a:xfrm>
          <a:prstGeom prst="rect">
            <a:avLst/>
          </a:prstGeom>
          <a:noFill/>
        </p:spPr>
      </p:pic>
      <p:pic>
        <p:nvPicPr>
          <p:cNvPr id="12" name="Picture 6" descr="C:\Users\User\Desktop\FB_IMG_15478241575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3508" y="3366655"/>
            <a:ext cx="3179619" cy="2396836"/>
          </a:xfrm>
          <a:prstGeom prst="rect">
            <a:avLst/>
          </a:prstGeom>
          <a:noFill/>
        </p:spPr>
      </p:pic>
      <p:sp>
        <p:nvSpPr>
          <p:cNvPr id="14" name="Правоъгълник 13"/>
          <p:cNvSpPr/>
          <p:nvPr/>
        </p:nvSpPr>
        <p:spPr>
          <a:xfrm>
            <a:off x="2244436" y="321071"/>
            <a:ext cx="90331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anose="02050604050505020204" pitchFamily="18" charset="0"/>
              </a:rPr>
              <a:t>Основно училище „Неофит Рилски”</a:t>
            </a:r>
          </a:p>
          <a:p>
            <a:pPr algn="ctr"/>
            <a:r>
              <a:rPr lang="bg-BG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anose="02050604050505020204" pitchFamily="18" charset="0"/>
              </a:rPr>
              <a:t>Село Обнова</a:t>
            </a:r>
            <a:endParaRPr lang="bg-BG" sz="28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6" name="Picture 1" descr="C:\Users\User\Desktop\Neofit_rils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346" y="235528"/>
            <a:ext cx="1260764" cy="1343892"/>
          </a:xfrm>
          <a:prstGeom prst="rect">
            <a:avLst/>
          </a:prstGeom>
          <a:noFill/>
        </p:spPr>
      </p:pic>
      <p:pic>
        <p:nvPicPr>
          <p:cNvPr id="17" name="Picture 2" descr="C:\Users\User\Desktop\FB_IMG_15999888751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6651" y="3352800"/>
            <a:ext cx="3041058" cy="2353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95311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12895" y="1240647"/>
            <a:ext cx="496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 сведения</a:t>
            </a: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1027476"/>
              </p:ext>
            </p:extLst>
          </p:nvPr>
        </p:nvGraphicFramePr>
        <p:xfrm>
          <a:off x="1408488" y="1999006"/>
          <a:ext cx="7093034" cy="2596162"/>
        </p:xfrm>
        <a:graphic>
          <a:graphicData uri="http://schemas.openxmlformats.org/drawingml/2006/table">
            <a:tbl>
              <a:tblPr/>
              <a:tblGrid>
                <a:gridCol w="2241179">
                  <a:extLst>
                    <a:ext uri="{9D8B030D-6E8A-4147-A177-3AD203B41FA5}">
                      <a16:colId xmlns:a16="http://schemas.microsoft.com/office/drawing/2014/main" xmlns="" val="4284563273"/>
                    </a:ext>
                  </a:extLst>
                </a:gridCol>
                <a:gridCol w="4851855">
                  <a:extLst>
                    <a:ext uri="{9D8B030D-6E8A-4147-A177-3AD203B41FA5}">
                      <a16:colId xmlns:a16="http://schemas.microsoft.com/office/drawing/2014/main" xmlns="" val="2762258744"/>
                    </a:ext>
                  </a:extLst>
                </a:gridCol>
              </a:tblGrid>
              <a:tr h="437256">
                <a:tc>
                  <a:txBody>
                    <a:bodyPr/>
                    <a:lstStyle/>
                    <a:p>
                      <a:pPr marL="71755" marR="71755" algn="r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bg-BG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Лична информация</a:t>
                      </a:r>
                    </a:p>
                  </a:txBody>
                  <a:tcPr marL="17780" marR="17780" marT="17780" marB="1778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17358370"/>
                  </a:ext>
                </a:extLst>
              </a:tr>
              <a:tr h="743141">
                <a:tc>
                  <a:txBody>
                    <a:bodyPr/>
                    <a:lstStyle/>
                    <a:p>
                      <a:pPr marL="71755" marR="71755" algn="r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Име,</a:t>
                      </a:r>
                      <a:r>
                        <a:rPr lang="bg-BG" sz="2000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Презиме,Фамилия </a:t>
                      </a:r>
                      <a:endParaRPr lang="bg-BG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bg-BG" sz="2000" b="1" baseline="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Асен </a:t>
                      </a:r>
                    </a:p>
                    <a:p>
                      <a:pPr marL="71755" marR="71755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bg-BG" sz="2000" b="1" baseline="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Сашев Асенов</a:t>
                      </a:r>
                      <a:endParaRPr lang="bg-BG" sz="2000" b="1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94276089"/>
                  </a:ext>
                </a:extLst>
              </a:tr>
              <a:tr h="688897">
                <a:tc>
                  <a:txBody>
                    <a:bodyPr/>
                    <a:lstStyle/>
                    <a:p>
                      <a:pPr marL="71755" marR="71755" algn="r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</a:p>
                  </a:txBody>
                  <a:tcPr marL="17780" marR="17780" marT="17780" marB="1778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</a:t>
                      </a:r>
                      <a:r>
                        <a:rPr lang="bg-BG" sz="200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Обнова </a:t>
                      </a:r>
                      <a:endParaRPr lang="en-US" sz="2000" dirty="0" smtClean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1608057"/>
                  </a:ext>
                </a:extLst>
              </a:tr>
              <a:tr h="363434">
                <a:tc>
                  <a:txBody>
                    <a:bodyPr/>
                    <a:lstStyle/>
                    <a:p>
                      <a:pPr marL="71755" marR="71755" algn="r"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E-mail</a:t>
                      </a:r>
                    </a:p>
                  </a:txBody>
                  <a:tcPr marL="17780" marR="17780" marT="17780" marB="1778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Asen.asenov1@gmail.com</a:t>
                      </a:r>
                      <a:endParaRPr lang="bg-BG" sz="20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5508471"/>
                  </a:ext>
                </a:extLst>
              </a:tr>
              <a:tr h="363434">
                <a:tc>
                  <a:txBody>
                    <a:bodyPr/>
                    <a:lstStyle/>
                    <a:p>
                      <a:pPr marL="71755" marR="71755" algn="r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bg-BG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Националност</a:t>
                      </a:r>
                    </a:p>
                  </a:txBody>
                  <a:tcPr marL="17780" marR="17780" marT="17780" marB="1778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Българска</a:t>
                      </a:r>
                      <a:endParaRPr lang="bg-BG" sz="20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76090088"/>
                  </a:ext>
                </a:extLst>
              </a:tr>
            </a:tbl>
          </a:graphicData>
        </a:graphic>
      </p:graphicFrame>
      <p:sp>
        <p:nvSpPr>
          <p:cNvPr id="8" name="Правоъгълник 7"/>
          <p:cNvSpPr/>
          <p:nvPr/>
        </p:nvSpPr>
        <p:spPr>
          <a:xfrm>
            <a:off x="1667449" y="250193"/>
            <a:ext cx="1018715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anose="02050604050505020204" pitchFamily="18" charset="0"/>
              </a:rPr>
              <a:t>Основно училище „Неофит Рилски”</a:t>
            </a:r>
          </a:p>
          <a:p>
            <a:pPr algn="ctr"/>
            <a:r>
              <a:rPr lang="bg-BG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anose="02050604050505020204" pitchFamily="18" charset="0"/>
              </a:rPr>
              <a:t>Село Обнова</a:t>
            </a:r>
            <a:endParaRPr lang="bg-BG" sz="28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9" name="Picture 1" descr="C:\Users\User\Desktop\Neofit_ril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528"/>
            <a:ext cx="969818" cy="1343892"/>
          </a:xfrm>
          <a:prstGeom prst="rect">
            <a:avLst/>
          </a:prstGeom>
          <a:noFill/>
        </p:spPr>
      </p:pic>
      <p:pic>
        <p:nvPicPr>
          <p:cNvPr id="3073" name="Picture 1" descr="C:\Users\User\Desktop\20200125_1258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991" y="1274618"/>
            <a:ext cx="2694316" cy="3158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3502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2077" y="967353"/>
            <a:ext cx="496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 сведения</a:t>
            </a: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44510197"/>
              </p:ext>
            </p:extLst>
          </p:nvPr>
        </p:nvGraphicFramePr>
        <p:xfrm>
          <a:off x="1387475" y="1812925"/>
          <a:ext cx="11082338" cy="4872038"/>
        </p:xfrm>
        <a:graphic>
          <a:graphicData uri="http://schemas.openxmlformats.org/presentationml/2006/ole">
            <p:oleObj spid="_x0000_s2128" name="Document" r:id="rId3" imgW="6835416" imgH="3012958" progId="Word.Document.12">
              <p:embed/>
            </p:oleObj>
          </a:graphicData>
        </a:graphic>
      </p:graphicFrame>
      <p:pic>
        <p:nvPicPr>
          <p:cNvPr id="10" name="Picture 1" descr="C:\Users\User\Desktop\Neofit_rils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5528"/>
            <a:ext cx="1260764" cy="1343892"/>
          </a:xfrm>
          <a:prstGeom prst="rect">
            <a:avLst/>
          </a:prstGeom>
          <a:noFill/>
        </p:spPr>
      </p:pic>
      <p:sp>
        <p:nvSpPr>
          <p:cNvPr id="11" name="Правоъгълник 10"/>
          <p:cNvSpPr/>
          <p:nvPr/>
        </p:nvSpPr>
        <p:spPr>
          <a:xfrm>
            <a:off x="1233055" y="237945"/>
            <a:ext cx="109589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anose="02050604050505020204" pitchFamily="18" charset="0"/>
              </a:rPr>
              <a:t>Основно училище „Неофит Рилски”</a:t>
            </a:r>
          </a:p>
          <a:p>
            <a:pPr algn="ctr"/>
            <a:r>
              <a:rPr lang="bg-BG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anose="02050604050505020204" pitchFamily="18" charset="0"/>
              </a:rPr>
              <a:t>Село Обнова</a:t>
            </a:r>
            <a:endParaRPr lang="bg-BG" sz="28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32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2895" y="1240647"/>
            <a:ext cx="496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 сведения</a:t>
            </a: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1539876" y="1925638"/>
            <a:ext cx="10652124" cy="4932362"/>
            <a:chOff x="1193" y="1155"/>
            <a:chExt cx="6710" cy="3107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30" y="1163"/>
              <a:ext cx="6673" cy="3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1553" y="1169"/>
              <a:ext cx="163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Образование и обучение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3080" y="1169"/>
              <a:ext cx="95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3254" y="1169"/>
              <a:ext cx="55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Висше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721" y="1169"/>
              <a:ext cx="11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3167" y="1155"/>
              <a:ext cx="1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3167" y="1172"/>
              <a:ext cx="1" cy="2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1324" y="1389"/>
              <a:ext cx="13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3254" y="1389"/>
              <a:ext cx="13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3167" y="1374"/>
              <a:ext cx="1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27" name="Rectangle 14"/>
            <p:cNvSpPr>
              <a:spLocks noChangeArrowheads="1"/>
            </p:cNvSpPr>
            <p:nvPr/>
          </p:nvSpPr>
          <p:spPr bwMode="auto">
            <a:xfrm>
              <a:off x="3167" y="1391"/>
              <a:ext cx="1" cy="4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28" name="Rectangle 15"/>
            <p:cNvSpPr>
              <a:spLocks noChangeArrowheads="1"/>
            </p:cNvSpPr>
            <p:nvPr/>
          </p:nvSpPr>
          <p:spPr bwMode="auto">
            <a:xfrm>
              <a:off x="2851" y="1450"/>
              <a:ext cx="28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Дати</a:t>
              </a:r>
              <a:endParaRPr kumimoji="0" lang="bg-BG" alt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16"/>
            <p:cNvSpPr>
              <a:spLocks noChangeArrowheads="1"/>
            </p:cNvSpPr>
            <p:nvPr/>
          </p:nvSpPr>
          <p:spPr bwMode="auto">
            <a:xfrm>
              <a:off x="3080" y="1450"/>
              <a:ext cx="1718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bg-BG" sz="1600" dirty="0" smtClean="0"/>
                <a:t>   01.10.2014г. – 24.09.2017г. </a:t>
              </a:r>
              <a:endParaRPr lang="bg-BG" sz="1600" i="1" dirty="0" smtClean="0"/>
            </a:p>
            <a:p>
              <a:r>
                <a:rPr lang="bg-BG" sz="1600" dirty="0" smtClean="0"/>
                <a:t> </a:t>
              </a:r>
              <a:endParaRPr lang="bg-BG" sz="1600" i="1" dirty="0" smtClean="0"/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bg-BG" alt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18"/>
            <p:cNvSpPr>
              <a:spLocks noChangeArrowheads="1"/>
            </p:cNvSpPr>
            <p:nvPr/>
          </p:nvSpPr>
          <p:spPr bwMode="auto">
            <a:xfrm>
              <a:off x="4141" y="1450"/>
              <a:ext cx="7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19"/>
            <p:cNvSpPr>
              <a:spLocks noChangeArrowheads="1"/>
            </p:cNvSpPr>
            <p:nvPr/>
          </p:nvSpPr>
          <p:spPr bwMode="auto">
            <a:xfrm>
              <a:off x="3167" y="1433"/>
              <a:ext cx="1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33" name="Rectangle 20"/>
            <p:cNvSpPr>
              <a:spLocks noChangeArrowheads="1"/>
            </p:cNvSpPr>
            <p:nvPr/>
          </p:nvSpPr>
          <p:spPr bwMode="auto">
            <a:xfrm>
              <a:off x="3167" y="1450"/>
              <a:ext cx="1" cy="14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34" name="Rectangle 21"/>
            <p:cNvSpPr>
              <a:spLocks noChangeArrowheads="1"/>
            </p:cNvSpPr>
            <p:nvPr/>
          </p:nvSpPr>
          <p:spPr bwMode="auto">
            <a:xfrm>
              <a:off x="1602" y="1616"/>
              <a:ext cx="193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Наименование на придобитата                  </a:t>
              </a:r>
              <a:endParaRPr kumimoji="0" lang="bg-BG" alt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22"/>
            <p:cNvSpPr>
              <a:spLocks noChangeArrowheads="1"/>
            </p:cNvSpPr>
            <p:nvPr/>
          </p:nvSpPr>
          <p:spPr bwMode="auto">
            <a:xfrm>
              <a:off x="2398" y="1750"/>
              <a:ext cx="75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квалификация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23"/>
            <p:cNvSpPr>
              <a:spLocks noChangeArrowheads="1"/>
            </p:cNvSpPr>
            <p:nvPr/>
          </p:nvSpPr>
          <p:spPr bwMode="auto">
            <a:xfrm>
              <a:off x="3080" y="1750"/>
              <a:ext cx="7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24"/>
            <p:cNvSpPr>
              <a:spLocks noChangeArrowheads="1"/>
            </p:cNvSpPr>
            <p:nvPr/>
          </p:nvSpPr>
          <p:spPr bwMode="auto">
            <a:xfrm>
              <a:off x="5287" y="1721"/>
              <a:ext cx="7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endParaRPr kumimoji="0" lang="bg-BG" alt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25"/>
            <p:cNvSpPr>
              <a:spLocks noChangeArrowheads="1"/>
            </p:cNvSpPr>
            <p:nvPr/>
          </p:nvSpPr>
          <p:spPr bwMode="auto">
            <a:xfrm>
              <a:off x="3254" y="1750"/>
              <a:ext cx="4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bg-BG" altLang="bg-BG" sz="1600" dirty="0" smtClean="0">
                  <a:solidFill>
                    <a:srgbClr val="000000"/>
                  </a:solidFill>
                  <a:latin typeface="Arial Narrow" pitchFamily="34" charset="0"/>
                </a:rPr>
                <a:t>Магистър</a:t>
              </a:r>
              <a:endParaRPr kumimoji="0" lang="bg-BG" alt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9" name="Rectangle 26"/>
            <p:cNvSpPr>
              <a:spLocks noChangeArrowheads="1"/>
            </p:cNvSpPr>
            <p:nvPr/>
          </p:nvSpPr>
          <p:spPr bwMode="auto">
            <a:xfrm>
              <a:off x="3769" y="1750"/>
              <a:ext cx="7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3167" y="1599"/>
              <a:ext cx="1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41" name="Rectangle 28"/>
            <p:cNvSpPr>
              <a:spLocks noChangeArrowheads="1"/>
            </p:cNvSpPr>
            <p:nvPr/>
          </p:nvSpPr>
          <p:spPr bwMode="auto">
            <a:xfrm>
              <a:off x="3167" y="1616"/>
              <a:ext cx="1" cy="2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42" name="Rectangle 29"/>
            <p:cNvSpPr>
              <a:spLocks noChangeArrowheads="1"/>
            </p:cNvSpPr>
            <p:nvPr/>
          </p:nvSpPr>
          <p:spPr bwMode="auto">
            <a:xfrm>
              <a:off x="1669" y="1917"/>
              <a:ext cx="153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Основни предмети/застъпени </a:t>
              </a:r>
              <a:endParaRPr kumimoji="0" lang="bg-BG" alt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30"/>
            <p:cNvSpPr>
              <a:spLocks noChangeArrowheads="1"/>
            </p:cNvSpPr>
            <p:nvPr/>
          </p:nvSpPr>
          <p:spPr bwMode="auto">
            <a:xfrm>
              <a:off x="1950" y="2049"/>
              <a:ext cx="121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професионални умения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31"/>
            <p:cNvSpPr>
              <a:spLocks noChangeArrowheads="1"/>
            </p:cNvSpPr>
            <p:nvPr/>
          </p:nvSpPr>
          <p:spPr bwMode="auto">
            <a:xfrm>
              <a:off x="3080" y="2049"/>
              <a:ext cx="52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        ПНУП</a:t>
              </a:r>
              <a:endParaRPr kumimoji="0" lang="bg-BG" alt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32"/>
            <p:cNvSpPr>
              <a:spLocks noChangeArrowheads="1"/>
            </p:cNvSpPr>
            <p:nvPr/>
          </p:nvSpPr>
          <p:spPr bwMode="auto">
            <a:xfrm>
              <a:off x="3254" y="1917"/>
              <a:ext cx="7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33"/>
            <p:cNvSpPr>
              <a:spLocks noChangeArrowheads="1"/>
            </p:cNvSpPr>
            <p:nvPr/>
          </p:nvSpPr>
          <p:spPr bwMode="auto">
            <a:xfrm>
              <a:off x="3254" y="204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bg-BG" alt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34"/>
            <p:cNvSpPr>
              <a:spLocks noChangeArrowheads="1"/>
            </p:cNvSpPr>
            <p:nvPr/>
          </p:nvSpPr>
          <p:spPr bwMode="auto">
            <a:xfrm>
              <a:off x="4136" y="2057"/>
              <a:ext cx="7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endParaRPr kumimoji="0" lang="bg-BG" alt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35"/>
            <p:cNvSpPr>
              <a:spLocks noChangeArrowheads="1"/>
            </p:cNvSpPr>
            <p:nvPr/>
          </p:nvSpPr>
          <p:spPr bwMode="auto">
            <a:xfrm>
              <a:off x="3167" y="1900"/>
              <a:ext cx="1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3167" y="1916"/>
              <a:ext cx="1" cy="28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50" name="Rectangle 37"/>
            <p:cNvSpPr>
              <a:spLocks noChangeArrowheads="1"/>
            </p:cNvSpPr>
            <p:nvPr/>
          </p:nvSpPr>
          <p:spPr bwMode="auto">
            <a:xfrm>
              <a:off x="1599" y="2216"/>
              <a:ext cx="160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Име и вид на обучаващата или 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38"/>
            <p:cNvSpPr>
              <a:spLocks noChangeArrowheads="1"/>
            </p:cNvSpPr>
            <p:nvPr/>
          </p:nvSpPr>
          <p:spPr bwMode="auto">
            <a:xfrm>
              <a:off x="1639" y="2350"/>
              <a:ext cx="152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образователната организация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39"/>
            <p:cNvSpPr>
              <a:spLocks noChangeArrowheads="1"/>
            </p:cNvSpPr>
            <p:nvPr/>
          </p:nvSpPr>
          <p:spPr bwMode="auto">
            <a:xfrm>
              <a:off x="3080" y="2350"/>
              <a:ext cx="7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40"/>
            <p:cNvSpPr>
              <a:spLocks noChangeArrowheads="1"/>
            </p:cNvSpPr>
            <p:nvPr/>
          </p:nvSpPr>
          <p:spPr bwMode="auto">
            <a:xfrm>
              <a:off x="1254" y="2482"/>
              <a:ext cx="7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41"/>
            <p:cNvSpPr>
              <a:spLocks noChangeArrowheads="1"/>
            </p:cNvSpPr>
            <p:nvPr/>
          </p:nvSpPr>
          <p:spPr bwMode="auto">
            <a:xfrm>
              <a:off x="3254" y="2216"/>
              <a:ext cx="7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42"/>
            <p:cNvSpPr>
              <a:spLocks noChangeArrowheads="1"/>
            </p:cNvSpPr>
            <p:nvPr/>
          </p:nvSpPr>
          <p:spPr bwMode="auto">
            <a:xfrm>
              <a:off x="3254" y="235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bg-BG" alt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4579" y="2350"/>
              <a:ext cx="8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-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44"/>
            <p:cNvSpPr>
              <a:spLocks noChangeArrowheads="1"/>
            </p:cNvSpPr>
            <p:nvPr/>
          </p:nvSpPr>
          <p:spPr bwMode="auto">
            <a:xfrm>
              <a:off x="4614" y="2350"/>
              <a:ext cx="7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46"/>
            <p:cNvSpPr>
              <a:spLocks noChangeArrowheads="1"/>
            </p:cNvSpPr>
            <p:nvPr/>
          </p:nvSpPr>
          <p:spPr bwMode="auto">
            <a:xfrm>
              <a:off x="5100" y="235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bg-BG" alt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47"/>
            <p:cNvSpPr>
              <a:spLocks noChangeArrowheads="1"/>
            </p:cNvSpPr>
            <p:nvPr/>
          </p:nvSpPr>
          <p:spPr bwMode="auto">
            <a:xfrm>
              <a:off x="3167" y="2199"/>
              <a:ext cx="1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61" name="Rectangle 48"/>
            <p:cNvSpPr>
              <a:spLocks noChangeArrowheads="1"/>
            </p:cNvSpPr>
            <p:nvPr/>
          </p:nvSpPr>
          <p:spPr bwMode="auto">
            <a:xfrm>
              <a:off x="3167" y="2215"/>
              <a:ext cx="1" cy="4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62" name="Rectangle 49"/>
            <p:cNvSpPr>
              <a:spLocks noChangeArrowheads="1"/>
            </p:cNvSpPr>
            <p:nvPr/>
          </p:nvSpPr>
          <p:spPr bwMode="auto">
            <a:xfrm>
              <a:off x="2851" y="2649"/>
              <a:ext cx="283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Дати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50"/>
            <p:cNvSpPr>
              <a:spLocks noChangeArrowheads="1"/>
            </p:cNvSpPr>
            <p:nvPr/>
          </p:nvSpPr>
          <p:spPr bwMode="auto">
            <a:xfrm>
              <a:off x="3080" y="2649"/>
              <a:ext cx="7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51"/>
            <p:cNvSpPr>
              <a:spLocks noChangeArrowheads="1"/>
            </p:cNvSpPr>
            <p:nvPr/>
          </p:nvSpPr>
          <p:spPr bwMode="auto">
            <a:xfrm>
              <a:off x="3254" y="2649"/>
              <a:ext cx="74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bg-BG" altLang="bg-BG" sz="1600" dirty="0" smtClean="0">
                  <a:solidFill>
                    <a:srgbClr val="000000"/>
                  </a:solidFill>
                  <a:latin typeface="Arial Narrow" pitchFamily="34" charset="0"/>
                </a:rPr>
                <a:t>2011г.- 2014г.. </a:t>
              </a:r>
              <a:r>
                <a:rPr kumimoji="0" lang="bg-BG" altLang="bg-BG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.</a:t>
              </a:r>
              <a:endParaRPr kumimoji="0" lang="bg-BG" alt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5" name="Rectangle 52"/>
            <p:cNvSpPr>
              <a:spLocks noChangeArrowheads="1"/>
            </p:cNvSpPr>
            <p:nvPr/>
          </p:nvSpPr>
          <p:spPr bwMode="auto">
            <a:xfrm>
              <a:off x="4141" y="2649"/>
              <a:ext cx="7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53"/>
            <p:cNvSpPr>
              <a:spLocks noChangeArrowheads="1"/>
            </p:cNvSpPr>
            <p:nvPr/>
          </p:nvSpPr>
          <p:spPr bwMode="auto">
            <a:xfrm>
              <a:off x="3167" y="2633"/>
              <a:ext cx="1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67" name="Rectangle 54"/>
            <p:cNvSpPr>
              <a:spLocks noChangeArrowheads="1"/>
            </p:cNvSpPr>
            <p:nvPr/>
          </p:nvSpPr>
          <p:spPr bwMode="auto">
            <a:xfrm>
              <a:off x="3167" y="2650"/>
              <a:ext cx="1" cy="14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68" name="Rectangle 55"/>
            <p:cNvSpPr>
              <a:spLocks noChangeArrowheads="1"/>
            </p:cNvSpPr>
            <p:nvPr/>
          </p:nvSpPr>
          <p:spPr bwMode="auto">
            <a:xfrm>
              <a:off x="1602" y="2815"/>
              <a:ext cx="160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Наименование на придобитата 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ectangle 56"/>
            <p:cNvSpPr>
              <a:spLocks noChangeArrowheads="1"/>
            </p:cNvSpPr>
            <p:nvPr/>
          </p:nvSpPr>
          <p:spPr bwMode="auto">
            <a:xfrm>
              <a:off x="2398" y="2949"/>
              <a:ext cx="75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квалификация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57"/>
            <p:cNvSpPr>
              <a:spLocks noChangeArrowheads="1"/>
            </p:cNvSpPr>
            <p:nvPr/>
          </p:nvSpPr>
          <p:spPr bwMode="auto">
            <a:xfrm>
              <a:off x="3080" y="2949"/>
              <a:ext cx="7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Rectangle 58"/>
            <p:cNvSpPr>
              <a:spLocks noChangeArrowheads="1"/>
            </p:cNvSpPr>
            <p:nvPr/>
          </p:nvSpPr>
          <p:spPr bwMode="auto">
            <a:xfrm>
              <a:off x="3254" y="2815"/>
              <a:ext cx="7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Rectangle 59"/>
            <p:cNvSpPr>
              <a:spLocks noChangeArrowheads="1"/>
            </p:cNvSpPr>
            <p:nvPr/>
          </p:nvSpPr>
          <p:spPr bwMode="auto">
            <a:xfrm>
              <a:off x="3130" y="2967"/>
              <a:ext cx="166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Професионален</a:t>
              </a:r>
              <a:r>
                <a:rPr kumimoji="0" lang="bg-BG" altLang="bg-BG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бакалавър</a:t>
              </a:r>
              <a:endParaRPr kumimoji="0" lang="bg-BG" alt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60"/>
            <p:cNvSpPr>
              <a:spLocks noChangeArrowheads="1"/>
            </p:cNvSpPr>
            <p:nvPr/>
          </p:nvSpPr>
          <p:spPr bwMode="auto">
            <a:xfrm>
              <a:off x="3706" y="2949"/>
              <a:ext cx="7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3167" y="2799"/>
              <a:ext cx="1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75" name="Rectangle 62"/>
            <p:cNvSpPr>
              <a:spLocks noChangeArrowheads="1"/>
            </p:cNvSpPr>
            <p:nvPr/>
          </p:nvSpPr>
          <p:spPr bwMode="auto">
            <a:xfrm>
              <a:off x="3167" y="2816"/>
              <a:ext cx="1" cy="28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76" name="Rectangle 63"/>
            <p:cNvSpPr>
              <a:spLocks noChangeArrowheads="1"/>
            </p:cNvSpPr>
            <p:nvPr/>
          </p:nvSpPr>
          <p:spPr bwMode="auto">
            <a:xfrm>
              <a:off x="1669" y="3115"/>
              <a:ext cx="153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Основни предмети/застъпени 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64"/>
            <p:cNvSpPr>
              <a:spLocks noChangeArrowheads="1"/>
            </p:cNvSpPr>
            <p:nvPr/>
          </p:nvSpPr>
          <p:spPr bwMode="auto">
            <a:xfrm>
              <a:off x="1950" y="3248"/>
              <a:ext cx="121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професионални умения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ectangle 65"/>
            <p:cNvSpPr>
              <a:spLocks noChangeArrowheads="1"/>
            </p:cNvSpPr>
            <p:nvPr/>
          </p:nvSpPr>
          <p:spPr bwMode="auto">
            <a:xfrm>
              <a:off x="3080" y="3248"/>
              <a:ext cx="7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Rectangle 66"/>
            <p:cNvSpPr>
              <a:spLocks noChangeArrowheads="1"/>
            </p:cNvSpPr>
            <p:nvPr/>
          </p:nvSpPr>
          <p:spPr bwMode="auto">
            <a:xfrm>
              <a:off x="3254" y="3115"/>
              <a:ext cx="7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ectangle 67"/>
            <p:cNvSpPr>
              <a:spLocks noChangeArrowheads="1"/>
            </p:cNvSpPr>
            <p:nvPr/>
          </p:nvSpPr>
          <p:spPr bwMode="auto">
            <a:xfrm>
              <a:off x="3254" y="324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bg-BG" alt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ectangle 68"/>
            <p:cNvSpPr>
              <a:spLocks noChangeArrowheads="1"/>
            </p:cNvSpPr>
            <p:nvPr/>
          </p:nvSpPr>
          <p:spPr bwMode="auto">
            <a:xfrm>
              <a:off x="3300" y="3148"/>
              <a:ext cx="151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bg-BG" altLang="bg-BG" sz="1600" dirty="0" smtClean="0">
                  <a:solidFill>
                    <a:srgbClr val="000000"/>
                  </a:solidFill>
                  <a:latin typeface="Arial Narrow" pitchFamily="34" charset="0"/>
                </a:rPr>
                <a:t>Начална училищна педагогика</a:t>
              </a:r>
              <a:endParaRPr kumimoji="0" lang="bg-BG" alt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Rectangle 70"/>
            <p:cNvSpPr>
              <a:spLocks noChangeArrowheads="1"/>
            </p:cNvSpPr>
            <p:nvPr/>
          </p:nvSpPr>
          <p:spPr bwMode="auto">
            <a:xfrm>
              <a:off x="3167" y="3098"/>
              <a:ext cx="1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84" name="Rectangle 71"/>
            <p:cNvSpPr>
              <a:spLocks noChangeArrowheads="1"/>
            </p:cNvSpPr>
            <p:nvPr/>
          </p:nvSpPr>
          <p:spPr bwMode="auto">
            <a:xfrm>
              <a:off x="3167" y="3115"/>
              <a:ext cx="1" cy="2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85" name="Rectangle 72"/>
            <p:cNvSpPr>
              <a:spLocks noChangeArrowheads="1"/>
            </p:cNvSpPr>
            <p:nvPr/>
          </p:nvSpPr>
          <p:spPr bwMode="auto">
            <a:xfrm>
              <a:off x="1193" y="3399"/>
              <a:ext cx="7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Rectangle 73"/>
            <p:cNvSpPr>
              <a:spLocks noChangeArrowheads="1"/>
            </p:cNvSpPr>
            <p:nvPr/>
          </p:nvSpPr>
          <p:spPr bwMode="auto">
            <a:xfrm>
              <a:off x="1599" y="3548"/>
              <a:ext cx="160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Име и вид на обучаващата или 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Rectangle 74"/>
            <p:cNvSpPr>
              <a:spLocks noChangeArrowheads="1"/>
            </p:cNvSpPr>
            <p:nvPr/>
          </p:nvSpPr>
          <p:spPr bwMode="auto">
            <a:xfrm>
              <a:off x="1639" y="3682"/>
              <a:ext cx="152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образователната организация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75"/>
            <p:cNvSpPr>
              <a:spLocks noChangeArrowheads="1"/>
            </p:cNvSpPr>
            <p:nvPr/>
          </p:nvSpPr>
          <p:spPr bwMode="auto">
            <a:xfrm>
              <a:off x="3080" y="3682"/>
              <a:ext cx="7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76"/>
            <p:cNvSpPr>
              <a:spLocks noChangeArrowheads="1"/>
            </p:cNvSpPr>
            <p:nvPr/>
          </p:nvSpPr>
          <p:spPr bwMode="auto">
            <a:xfrm>
              <a:off x="1254" y="3815"/>
              <a:ext cx="7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Rectangle 77"/>
            <p:cNvSpPr>
              <a:spLocks noChangeArrowheads="1"/>
            </p:cNvSpPr>
            <p:nvPr/>
          </p:nvSpPr>
          <p:spPr bwMode="auto">
            <a:xfrm>
              <a:off x="3254" y="3548"/>
              <a:ext cx="7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Rectangle 78"/>
            <p:cNvSpPr>
              <a:spLocks noChangeArrowheads="1"/>
            </p:cNvSpPr>
            <p:nvPr/>
          </p:nvSpPr>
          <p:spPr bwMode="auto">
            <a:xfrm>
              <a:off x="3254" y="368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bg-BG" altLang="bg-B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Rectangle 79"/>
            <p:cNvSpPr>
              <a:spLocks noChangeArrowheads="1"/>
            </p:cNvSpPr>
            <p:nvPr/>
          </p:nvSpPr>
          <p:spPr bwMode="auto">
            <a:xfrm>
              <a:off x="4579" y="3682"/>
              <a:ext cx="8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-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Rectangle 80"/>
            <p:cNvSpPr>
              <a:spLocks noChangeArrowheads="1"/>
            </p:cNvSpPr>
            <p:nvPr/>
          </p:nvSpPr>
          <p:spPr bwMode="auto">
            <a:xfrm>
              <a:off x="4614" y="3682"/>
              <a:ext cx="7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Rectangle 82"/>
            <p:cNvSpPr>
              <a:spLocks noChangeArrowheads="1"/>
            </p:cNvSpPr>
            <p:nvPr/>
          </p:nvSpPr>
          <p:spPr bwMode="auto">
            <a:xfrm>
              <a:off x="5100" y="3682"/>
              <a:ext cx="7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Rectangle 83"/>
            <p:cNvSpPr>
              <a:spLocks noChangeArrowheads="1"/>
            </p:cNvSpPr>
            <p:nvPr/>
          </p:nvSpPr>
          <p:spPr bwMode="auto">
            <a:xfrm>
              <a:off x="3184" y="3815"/>
              <a:ext cx="7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Rectangle 84"/>
            <p:cNvSpPr>
              <a:spLocks noChangeArrowheads="1"/>
            </p:cNvSpPr>
            <p:nvPr/>
          </p:nvSpPr>
          <p:spPr bwMode="auto">
            <a:xfrm>
              <a:off x="3631" y="3949"/>
              <a:ext cx="7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Rectangle 85"/>
            <p:cNvSpPr>
              <a:spLocks noChangeArrowheads="1"/>
            </p:cNvSpPr>
            <p:nvPr/>
          </p:nvSpPr>
          <p:spPr bwMode="auto">
            <a:xfrm>
              <a:off x="3167" y="3531"/>
              <a:ext cx="1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99" name="Rectangle 86"/>
            <p:cNvSpPr>
              <a:spLocks noChangeArrowheads="1"/>
            </p:cNvSpPr>
            <p:nvPr/>
          </p:nvSpPr>
          <p:spPr bwMode="auto">
            <a:xfrm>
              <a:off x="3167" y="3548"/>
              <a:ext cx="1" cy="55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100" name="Rectangle 87"/>
            <p:cNvSpPr>
              <a:spLocks noChangeArrowheads="1"/>
            </p:cNvSpPr>
            <p:nvPr/>
          </p:nvSpPr>
          <p:spPr bwMode="auto">
            <a:xfrm>
              <a:off x="1193" y="4099"/>
              <a:ext cx="7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g-BG" altLang="bg-BG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endPara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1" name="Правоъгълник 100"/>
          <p:cNvSpPr/>
          <p:nvPr/>
        </p:nvSpPr>
        <p:spPr>
          <a:xfrm>
            <a:off x="5021999" y="2329238"/>
            <a:ext cx="15424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200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2017</a:t>
            </a:r>
            <a:r>
              <a:rPr lang="bg-BG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4</a:t>
            </a:r>
            <a:r>
              <a:rPr lang="bg-BG" sz="16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- </a:t>
            </a:r>
            <a:r>
              <a:rPr lang="bg-BG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2006</a:t>
            </a:r>
            <a:r>
              <a:rPr lang="en-US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2</a:t>
            </a:r>
            <a:endParaRPr lang="bg-BG" sz="1600" dirty="0">
              <a:solidFill>
                <a:schemeClr val="bg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2" name="Правоъгълник 101"/>
          <p:cNvSpPr/>
          <p:nvPr/>
        </p:nvSpPr>
        <p:spPr>
          <a:xfrm>
            <a:off x="4884122" y="3176998"/>
            <a:ext cx="12411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ПНУП</a:t>
            </a:r>
            <a:endParaRPr lang="bg-BG" sz="16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3" name="Правоъгълник 102"/>
          <p:cNvSpPr/>
          <p:nvPr/>
        </p:nvSpPr>
        <p:spPr>
          <a:xfrm>
            <a:off x="4960087" y="3525617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sz="1600" dirty="0" smtClean="0"/>
              <a:t>ВТУ  ‘’ Св. св. Кирил и Методий ‘’ - Педагогически факултет </a:t>
            </a:r>
            <a:endParaRPr lang="bg-BG" sz="1600" i="1" dirty="0" smtClean="0"/>
          </a:p>
          <a:p>
            <a:r>
              <a:rPr lang="bg-BG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търновски </a:t>
            </a:r>
            <a:r>
              <a:rPr lang="bg-BG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университет </a:t>
            </a:r>
            <a:r>
              <a:rPr lang="bg-BG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„ и Методий”</a:t>
            </a:r>
          </a:p>
          <a:p>
            <a:r>
              <a:rPr lang="bg-BG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Педагогичес</a:t>
            </a:r>
            <a:r>
              <a:rPr lang="bg-BG" sz="16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ки факултет</a:t>
            </a:r>
            <a:endParaRPr lang="bg-BG" sz="1600" dirty="0">
              <a:solidFill>
                <a:schemeClr val="bg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4" name="Правоъгълник 103"/>
          <p:cNvSpPr/>
          <p:nvPr/>
        </p:nvSpPr>
        <p:spPr>
          <a:xfrm>
            <a:off x="4516582" y="5627686"/>
            <a:ext cx="76754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dirty="0" smtClean="0"/>
              <a:t>ВТУ  ‘’ Св. св. Кирил и Методий ‘’ – Педагогически колеж – гр. Плевен</a:t>
            </a:r>
            <a:endParaRPr lang="bg-BG" sz="1600" i="1" dirty="0" smtClean="0"/>
          </a:p>
          <a:p>
            <a:r>
              <a:rPr lang="bg-BG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отъ</a:t>
            </a:r>
            <a:r>
              <a:rPr lang="bg-BG" sz="16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акр</a:t>
            </a:r>
            <a:r>
              <a:rPr lang="bg-BG" sz="16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. Плевен</a:t>
            </a:r>
            <a:endParaRPr lang="bg-BG" sz="1600" dirty="0">
              <a:solidFill>
                <a:schemeClr val="bg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94" name="Picture 1" descr="C:\Users\User\Desktop\Neofit_ril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346" y="235528"/>
            <a:ext cx="1260764" cy="1343892"/>
          </a:xfrm>
          <a:prstGeom prst="rect">
            <a:avLst/>
          </a:prstGeom>
          <a:noFill/>
        </p:spPr>
      </p:pic>
      <p:sp>
        <p:nvSpPr>
          <p:cNvPr id="106" name="Правоъгълник 105"/>
          <p:cNvSpPr/>
          <p:nvPr/>
        </p:nvSpPr>
        <p:spPr>
          <a:xfrm>
            <a:off x="1440872" y="390344"/>
            <a:ext cx="103077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anose="02050604050505020204" pitchFamily="18" charset="0"/>
              </a:rPr>
              <a:t>Основно училище „Неофит Рилски”</a:t>
            </a:r>
          </a:p>
          <a:p>
            <a:pPr algn="ctr"/>
            <a:r>
              <a:rPr lang="bg-BG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anose="02050604050505020204" pitchFamily="18" charset="0"/>
              </a:rPr>
              <a:t>Село Обнова</a:t>
            </a:r>
            <a:endParaRPr lang="bg-BG" sz="28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01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5495" y="1098611"/>
            <a:ext cx="496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 сведения</a:t>
            </a: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4152869"/>
              </p:ext>
            </p:extLst>
          </p:nvPr>
        </p:nvGraphicFramePr>
        <p:xfrm>
          <a:off x="134472" y="1452280"/>
          <a:ext cx="11954436" cy="4066095"/>
        </p:xfrm>
        <a:graphic>
          <a:graphicData uri="http://schemas.openxmlformats.org/drawingml/2006/table">
            <a:tbl>
              <a:tblPr/>
              <a:tblGrid>
                <a:gridCol w="3527595">
                  <a:extLst>
                    <a:ext uri="{9D8B030D-6E8A-4147-A177-3AD203B41FA5}">
                      <a16:colId xmlns:a16="http://schemas.microsoft.com/office/drawing/2014/main" xmlns="" val="1344362740"/>
                    </a:ext>
                  </a:extLst>
                </a:gridCol>
                <a:gridCol w="8426841">
                  <a:extLst>
                    <a:ext uri="{9D8B030D-6E8A-4147-A177-3AD203B41FA5}">
                      <a16:colId xmlns:a16="http://schemas.microsoft.com/office/drawing/2014/main" xmlns="" val="2317638147"/>
                    </a:ext>
                  </a:extLst>
                </a:gridCol>
              </a:tblGrid>
              <a:tr h="124310"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bg-BG" sz="2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bg-BG" sz="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412004"/>
                  </a:ext>
                </a:extLst>
              </a:tr>
              <a:tr h="709410">
                <a:tc>
                  <a:txBody>
                    <a:bodyPr/>
                    <a:lstStyle/>
                    <a:p>
                      <a:pPr marL="71755" marR="71755" algn="r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bg-BG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Чужд </a:t>
                      </a:r>
                      <a:r>
                        <a:rPr lang="bg-BG" sz="20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език</a:t>
                      </a:r>
                      <a:endParaRPr lang="bg-BG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bg-BG" sz="11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bg-BG" sz="11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8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Руски</a:t>
                      </a:r>
                      <a:r>
                        <a:rPr lang="bg-BG" sz="18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език</a:t>
                      </a:r>
                      <a:endParaRPr lang="bg-BG" sz="18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bg-BG" sz="11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4046575"/>
                  </a:ext>
                </a:extLst>
              </a:tr>
              <a:tr h="927550">
                <a:tc>
                  <a:txBody>
                    <a:bodyPr/>
                    <a:lstStyle/>
                    <a:p>
                      <a:pPr marL="71755" marR="71755" algn="r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Социални умения и компетенции</a:t>
                      </a:r>
                      <a:endParaRPr lang="bg-BG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Комуникативност, толерантност, емпатия, способност за работа в екип, умения за организиране на обща работа и разпределяне на функциите и задълженията, умения за справяне с конфликти, водене на кореспонденция и др.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5648417"/>
                  </a:ext>
                </a:extLst>
              </a:tr>
              <a:tr h="124310"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bg-BG" sz="2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bg-BG" sz="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1823907"/>
                  </a:ext>
                </a:extLst>
              </a:tr>
              <a:tr h="927550">
                <a:tc>
                  <a:txBody>
                    <a:bodyPr/>
                    <a:lstStyle/>
                    <a:p>
                      <a:pPr marL="71755" marR="71755" algn="r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Организационни умения и компетенции</a:t>
                      </a:r>
                      <a:endParaRPr lang="bg-BG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Координация на дейности, организация на съвместни дейности, разпределение на функции и задължения, гъвкавост, инициативност, креативност, решителност, водене на делова кореспонденция, поддържане на архив и др.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7831411"/>
                  </a:ext>
                </a:extLst>
              </a:tr>
              <a:tr h="124310"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bg-BG" sz="3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3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bg-BG" sz="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9409839"/>
                  </a:ext>
                </a:extLst>
              </a:tr>
              <a:tr h="124310"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bg-BG" sz="3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3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bg-BG" sz="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67347728"/>
                  </a:ext>
                </a:extLst>
              </a:tr>
              <a:tr h="382495">
                <a:tc>
                  <a:txBody>
                    <a:bodyPr/>
                    <a:lstStyle/>
                    <a:p>
                      <a:pPr marL="71755" marR="71755" algn="r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 умения и компетенции</a:t>
                      </a:r>
                      <a:endParaRPr lang="bg-BG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Устойчивост на стрес, способност за работа под напрежение и спазване на крайни срокове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8683578"/>
                  </a:ext>
                </a:extLst>
              </a:tr>
              <a:tr h="124310"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bg-BG" sz="3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3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bg-BG" sz="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4454763"/>
                  </a:ext>
                </a:extLst>
              </a:tr>
              <a:tr h="124310"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bg-BG" sz="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17780" marB="1778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bg-BG" sz="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5801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1755" marR="71755" algn="r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endParaRPr lang="bg-BG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endParaRPr lang="bg-BG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4560099"/>
                  </a:ext>
                </a:extLst>
              </a:tr>
              <a:tr h="124310"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bg-BG" sz="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17780" marB="1778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bg-BG" sz="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616883"/>
                  </a:ext>
                </a:extLst>
              </a:tr>
            </a:tbl>
          </a:graphicData>
        </a:graphic>
      </p:graphicFrame>
      <p:sp>
        <p:nvSpPr>
          <p:cNvPr id="8" name="Правоъгълник 7"/>
          <p:cNvSpPr/>
          <p:nvPr/>
        </p:nvSpPr>
        <p:spPr>
          <a:xfrm>
            <a:off x="1690254" y="0"/>
            <a:ext cx="9421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anose="02050604050505020204" pitchFamily="18" charset="0"/>
              </a:rPr>
              <a:t>Основно училище „Неофит Рилски”</a:t>
            </a:r>
          </a:p>
          <a:p>
            <a:pPr algn="ctr"/>
            <a:r>
              <a:rPr lang="bg-BG" sz="24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anose="02050604050505020204" pitchFamily="18" charset="0"/>
              </a:rPr>
              <a:t>Село Обнова</a:t>
            </a:r>
            <a:endParaRPr lang="bg-BG" sz="24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9" name="Picture 1" descr="C:\Users\User\Desktop\Neofit_ril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346" y="235528"/>
            <a:ext cx="1260764" cy="1343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51421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5911" y="1131262"/>
            <a:ext cx="4961965" cy="461665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 сведения</a:t>
            </a:r>
            <a:endParaRPr lang="bg-BG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Teacher\Downloads\8177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3280" y="4555672"/>
            <a:ext cx="2157947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8368844"/>
              </p:ext>
            </p:extLst>
          </p:nvPr>
        </p:nvGraphicFramePr>
        <p:xfrm>
          <a:off x="1566798" y="2471351"/>
          <a:ext cx="5352986" cy="4350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2484"/>
                <a:gridCol w="3270502"/>
              </a:tblGrid>
              <a:tr h="192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effectLst/>
                        </a:rPr>
                        <a:t>Име и вид на обучаващата или образователната организация</a:t>
                      </a:r>
                      <a:endParaRPr lang="bg-BG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3" marR="62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</a:rPr>
                        <a:t>Основни предмети</a:t>
                      </a:r>
                      <a:r>
                        <a:rPr lang="el-GR" sz="900">
                          <a:effectLst/>
                        </a:rPr>
                        <a:t>/</a:t>
                      </a:r>
                      <a:r>
                        <a:rPr lang="bg-BG" sz="900">
                          <a:effectLst/>
                        </a:rPr>
                        <a:t>застъпени професионални умения</a:t>
                      </a:r>
                      <a:endParaRPr lang="bg-BG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3" marR="62703" marT="0" marB="0"/>
                </a:tc>
              </a:tr>
              <a:tr h="1281919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Сдружение</a:t>
                      </a:r>
                      <a:r>
                        <a:rPr lang="bg-BG" sz="900" baseline="0" dirty="0" smtClean="0">
                          <a:effectLst/>
                        </a:rPr>
                        <a:t> </a:t>
                      </a:r>
                      <a:r>
                        <a:rPr lang="bg-BG" sz="900" dirty="0" smtClean="0">
                          <a:effectLst/>
                        </a:rPr>
                        <a:t> „Стратегии</a:t>
                      </a:r>
                      <a:r>
                        <a:rPr lang="bg-BG" sz="900" baseline="0" dirty="0" smtClean="0">
                          <a:effectLst/>
                        </a:rPr>
                        <a:t> и  технологии в образованието 2010</a:t>
                      </a:r>
                      <a:r>
                        <a:rPr lang="bg-BG" sz="900" dirty="0" smtClean="0">
                          <a:effectLst/>
                        </a:rPr>
                        <a:t>”</a:t>
                      </a:r>
                      <a:endParaRPr lang="bg-BG" sz="700" dirty="0">
                        <a:effectLst/>
                      </a:endParaRPr>
                    </a:p>
                  </a:txBody>
                  <a:tcPr marL="62703" marR="62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effectLst/>
                        </a:rPr>
                        <a:t>Разработена тема: </a:t>
                      </a:r>
                      <a:r>
                        <a:rPr lang="bg-BG" sz="900" dirty="0" smtClean="0">
                          <a:effectLst/>
                        </a:rPr>
                        <a:t>„Овладяване</a:t>
                      </a:r>
                      <a:r>
                        <a:rPr lang="bg-BG" sz="900" baseline="0" dirty="0" smtClean="0">
                          <a:effectLst/>
                        </a:rPr>
                        <a:t> на компетентности по БЕЛ и математика в контекста  на съвременните постановки за грамотността</a:t>
                      </a:r>
                      <a:r>
                        <a:rPr lang="bg-BG" sz="900" dirty="0" smtClean="0">
                          <a:effectLst/>
                        </a:rPr>
                        <a:t>”.</a:t>
                      </a:r>
                      <a:endParaRPr lang="bg-BG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3" marR="62703" marT="0" marB="0"/>
                </a:tc>
              </a:tr>
              <a:tr h="973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Национален  институт  за обучение  и квалификация в системата на</a:t>
                      </a:r>
                      <a:r>
                        <a:rPr lang="bg-BG" sz="900" baseline="0" dirty="0" smtClean="0">
                          <a:effectLst/>
                        </a:rPr>
                        <a:t> образованието</a:t>
                      </a:r>
                      <a:endParaRPr lang="bg-BG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3" marR="62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“Иновативна</a:t>
                      </a:r>
                      <a:r>
                        <a:rPr lang="bg-BG" sz="1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класна стая.Базови методи за ефективно  внедряване на ИКТ в образованието”.</a:t>
                      </a:r>
                      <a:endParaRPr lang="bg-BG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3" marR="62703" marT="0" marB="0"/>
                </a:tc>
              </a:tr>
              <a:tr h="817223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900" dirty="0" smtClean="0">
                          <a:effectLst/>
                        </a:rPr>
                        <a:t>Шуменски университет „Епископ Константин  Преславски”гр. Шумен</a:t>
                      </a:r>
                      <a:endParaRPr lang="bg-BG" sz="700" dirty="0">
                        <a:effectLst/>
                      </a:endParaRPr>
                    </a:p>
                  </a:txBody>
                  <a:tcPr marL="62703" marR="62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“Реализация</a:t>
                      </a:r>
                      <a:r>
                        <a:rPr lang="bg-BG" sz="1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на професионалните умения на учителя в урока”. </a:t>
                      </a:r>
                      <a:r>
                        <a:rPr lang="en-US" sz="1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 </a:t>
                      </a:r>
                      <a:r>
                        <a:rPr lang="bg-BG" sz="1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ПКС</a:t>
                      </a:r>
                      <a:endParaRPr lang="bg-BG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3" marR="62703" marT="0" marB="0"/>
                </a:tc>
              </a:tr>
              <a:tr h="973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Център</a:t>
                      </a:r>
                      <a:r>
                        <a:rPr lang="bg-BG" sz="1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за опит и идеи “</a:t>
                      </a:r>
                      <a:r>
                        <a:rPr lang="bg-BG" sz="10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Салве</a:t>
                      </a:r>
                      <a:r>
                        <a:rPr lang="bg-BG" sz="1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“ЕООД, </a:t>
                      </a:r>
                      <a:r>
                        <a:rPr lang="bg-BG" sz="10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гр</a:t>
                      </a:r>
                      <a:r>
                        <a:rPr lang="bg-BG" sz="1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Пловдив </a:t>
                      </a:r>
                      <a:endParaRPr lang="bg-BG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3" marR="627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“Ефективни</a:t>
                      </a:r>
                      <a:r>
                        <a:rPr lang="bg-BG" sz="1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практики за работа на методическите обединения”.</a:t>
                      </a:r>
                      <a:endParaRPr lang="bg-BG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3" marR="62703" marT="0" marB="0"/>
                </a:tc>
              </a:tr>
            </a:tbl>
          </a:graphicData>
        </a:graphic>
      </p:graphicFrame>
      <p:sp>
        <p:nvSpPr>
          <p:cNvPr id="6" name="Заглавие 5"/>
          <p:cNvSpPr>
            <a:spLocks noGrp="1"/>
          </p:cNvSpPr>
          <p:nvPr>
            <p:ph type="title"/>
          </p:nvPr>
        </p:nvSpPr>
        <p:spPr>
          <a:xfrm>
            <a:off x="609601" y="1592928"/>
            <a:ext cx="10885714" cy="513458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Следдипломни квалификации и специализации</a:t>
            </a:r>
            <a:endParaRPr lang="bg-BG" dirty="0"/>
          </a:p>
        </p:txBody>
      </p:sp>
      <p:sp>
        <p:nvSpPr>
          <p:cNvPr id="8" name="Правоъгълник 7"/>
          <p:cNvSpPr/>
          <p:nvPr/>
        </p:nvSpPr>
        <p:spPr>
          <a:xfrm>
            <a:off x="2313709" y="36263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g-BG" sz="2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anose="02050604050505020204" pitchFamily="18" charset="0"/>
              </a:rPr>
              <a:t>Основно училище „Неофит Рилски”</a:t>
            </a:r>
          </a:p>
          <a:p>
            <a:pPr algn="ctr"/>
            <a:r>
              <a:rPr lang="bg-BG" sz="2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anose="02050604050505020204" pitchFamily="18" charset="0"/>
              </a:rPr>
              <a:t>Село Обнова</a:t>
            </a:r>
            <a:endParaRPr lang="bg-BG" sz="20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" name="Picture 1" descr="C:\Users\User\Desktop\Neofit_rils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346" y="235528"/>
            <a:ext cx="1260764" cy="1343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36472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5660" y="900430"/>
            <a:ext cx="496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 сведения</a:t>
            </a: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6894" y="1424934"/>
            <a:ext cx="1015791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dirty="0">
                <a:solidFill>
                  <a:srgbClr val="990033"/>
                </a:solidFill>
                <a:latin typeface="Calibri" panose="020F0502020204030204" pitchFamily="34" charset="0"/>
              </a:rPr>
              <a:t>Други квалификационни дейности </a:t>
            </a:r>
          </a:p>
          <a:p>
            <a:r>
              <a:rPr lang="bg-BG" sz="1100" dirty="0">
                <a:latin typeface="Calibri" panose="020F0502020204030204" pitchFamily="34" charset="0"/>
              </a:rPr>
              <a:t> </a:t>
            </a:r>
            <a:endParaRPr lang="bg-BG" sz="1100" dirty="0"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0191462"/>
              </p:ext>
            </p:extLst>
          </p:nvPr>
        </p:nvGraphicFramePr>
        <p:xfrm>
          <a:off x="1540319" y="2005366"/>
          <a:ext cx="6225076" cy="28533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9304"/>
                <a:gridCol w="1512243"/>
                <a:gridCol w="3133529"/>
              </a:tblGrid>
              <a:tr h="750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Име и вид на обучаващата или образователната организация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effectLst/>
                        </a:rPr>
                        <a:t>Тема на курс/обучение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Дати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Русенски университет„Ангел Кънчев”</a:t>
                      </a:r>
                      <a:endParaRPr lang="bg-BG" sz="800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„Актуални проблеми на обучението и възпитанието по БДП в СУ и детска градина“ 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2019г.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РААБЕ</a:t>
                      </a:r>
                      <a:r>
                        <a:rPr lang="bg-BG" sz="1000" baseline="0" dirty="0" smtClean="0">
                          <a:effectLst/>
                        </a:rPr>
                        <a:t>  България ЕООД  гр. София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„Планиране и организация на квалификационната дейност  в образователната институция“.Атестиране на  педагогическите специалисти.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05.10.2019г.-</a:t>
                      </a:r>
                      <a:r>
                        <a:rPr lang="bg-BG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12.10.2019г.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Picture 2" descr="C:\Users\Teacher\Downloads\8177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3280" y="4555672"/>
            <a:ext cx="2157947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C:\Users\User\Desktop\Neofit_rils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346" y="235528"/>
            <a:ext cx="1260764" cy="1343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66141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9728" y="1088773"/>
            <a:ext cx="496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</a:t>
            </a:r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едагогическа философия</a:t>
            </a: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873457" y="2231873"/>
            <a:ext cx="101948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	Като </a:t>
            </a:r>
            <a:r>
              <a:rPr lang="ru-RU" dirty="0" err="1" smtClean="0"/>
              <a:t>начален</a:t>
            </a:r>
            <a:r>
              <a:rPr lang="ru-RU" dirty="0" smtClean="0"/>
              <a:t> </a:t>
            </a:r>
            <a:r>
              <a:rPr lang="ru-RU" dirty="0" err="1" smtClean="0"/>
              <a:t>учител</a:t>
            </a:r>
            <a:r>
              <a:rPr lang="ru-RU" dirty="0" smtClean="0"/>
              <a:t> </a:t>
            </a:r>
            <a:r>
              <a:rPr lang="ru-RU" dirty="0" err="1" smtClean="0"/>
              <a:t>винаги</a:t>
            </a:r>
            <a:r>
              <a:rPr lang="ru-RU" dirty="0" smtClean="0"/>
              <a:t> се стремя да </a:t>
            </a:r>
            <a:r>
              <a:rPr lang="ru-RU" dirty="0" err="1" smtClean="0"/>
              <a:t>науча</a:t>
            </a:r>
            <a:r>
              <a:rPr lang="ru-RU" dirty="0" smtClean="0"/>
              <a:t> </a:t>
            </a:r>
            <a:r>
              <a:rPr lang="ru-RU" dirty="0" err="1" smtClean="0"/>
              <a:t>учениците</a:t>
            </a:r>
            <a:r>
              <a:rPr lang="ru-RU" dirty="0" smtClean="0"/>
              <a:t> си </a:t>
            </a:r>
            <a:r>
              <a:rPr lang="ru-RU" dirty="0" err="1" smtClean="0"/>
              <a:t>първо</a:t>
            </a:r>
            <a:r>
              <a:rPr lang="ru-RU" dirty="0" smtClean="0"/>
              <a:t> да </a:t>
            </a:r>
            <a:r>
              <a:rPr lang="ru-RU" dirty="0" err="1" smtClean="0"/>
              <a:t>повярват</a:t>
            </a:r>
            <a:r>
              <a:rPr lang="ru-RU" dirty="0" smtClean="0"/>
              <a:t> в </a:t>
            </a:r>
            <a:r>
              <a:rPr lang="ru-RU" dirty="0" err="1" smtClean="0"/>
              <a:t>собствените</a:t>
            </a:r>
            <a:r>
              <a:rPr lang="ru-RU" dirty="0" smtClean="0"/>
              <a:t> си </a:t>
            </a:r>
            <a:r>
              <a:rPr lang="ru-RU" dirty="0" err="1" smtClean="0"/>
              <a:t>сили</a:t>
            </a:r>
            <a:r>
              <a:rPr lang="ru-RU" dirty="0" smtClean="0"/>
              <a:t>, а след </a:t>
            </a:r>
            <a:r>
              <a:rPr lang="ru-RU" dirty="0" err="1" smtClean="0"/>
              <a:t>това</a:t>
            </a:r>
            <a:r>
              <a:rPr lang="ru-RU" dirty="0" smtClean="0"/>
              <a:t>, че </a:t>
            </a:r>
            <a:r>
              <a:rPr lang="ru-RU" dirty="0" err="1" smtClean="0"/>
              <a:t>няма</a:t>
            </a:r>
            <a:r>
              <a:rPr lang="ru-RU" dirty="0" smtClean="0"/>
              <a:t> </a:t>
            </a:r>
            <a:r>
              <a:rPr lang="ru-RU" dirty="0" err="1" smtClean="0"/>
              <a:t>нищо</a:t>
            </a:r>
            <a:r>
              <a:rPr lang="ru-RU" dirty="0" smtClean="0"/>
              <a:t> непостижимо, </a:t>
            </a:r>
            <a:r>
              <a:rPr lang="ru-RU" dirty="0" err="1" smtClean="0"/>
              <a:t>когато</a:t>
            </a:r>
            <a:r>
              <a:rPr lang="ru-RU" dirty="0" smtClean="0"/>
              <a:t> се </a:t>
            </a:r>
            <a:r>
              <a:rPr lang="ru-RU" dirty="0" err="1" smtClean="0"/>
              <a:t>работи</a:t>
            </a:r>
            <a:r>
              <a:rPr lang="ru-RU" dirty="0" smtClean="0"/>
              <a:t> с желание. 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	Старая се да </a:t>
            </a:r>
            <a:r>
              <a:rPr lang="ru-RU" dirty="0" err="1" smtClean="0"/>
              <a:t>възпитам</a:t>
            </a:r>
            <a:r>
              <a:rPr lang="ru-RU" dirty="0" smtClean="0"/>
              <a:t> у </a:t>
            </a:r>
            <a:r>
              <a:rPr lang="ru-RU" dirty="0" err="1" smtClean="0"/>
              <a:t>учениците</a:t>
            </a:r>
            <a:r>
              <a:rPr lang="ru-RU" dirty="0" smtClean="0"/>
              <a:t> си </a:t>
            </a:r>
            <a:r>
              <a:rPr lang="ru-RU" dirty="0" err="1" smtClean="0"/>
              <a:t>отговорност</a:t>
            </a:r>
            <a:r>
              <a:rPr lang="ru-RU" dirty="0" smtClean="0"/>
              <a:t>, </a:t>
            </a:r>
            <a:r>
              <a:rPr lang="ru-RU" dirty="0" err="1" smtClean="0"/>
              <a:t>самостоятелност</a:t>
            </a:r>
            <a:r>
              <a:rPr lang="ru-RU" dirty="0" smtClean="0"/>
              <a:t>, </a:t>
            </a:r>
            <a:r>
              <a:rPr lang="ru-RU" dirty="0" err="1" smtClean="0"/>
              <a:t>прецизност</a:t>
            </a:r>
            <a:r>
              <a:rPr lang="ru-RU" dirty="0" smtClean="0"/>
              <a:t>, </a:t>
            </a:r>
            <a:r>
              <a:rPr lang="ru-RU" dirty="0" err="1" smtClean="0"/>
              <a:t>критичност</a:t>
            </a:r>
            <a:r>
              <a:rPr lang="ru-RU" dirty="0" smtClean="0"/>
              <a:t> и умение за </a:t>
            </a:r>
            <a:r>
              <a:rPr lang="ru-RU" dirty="0" err="1" smtClean="0"/>
              <a:t>самоконтрол</a:t>
            </a:r>
            <a:r>
              <a:rPr lang="ru-RU" dirty="0" smtClean="0"/>
              <a:t> и самооценка. </a:t>
            </a:r>
          </a:p>
          <a:p>
            <a:r>
              <a:rPr lang="ru-RU" dirty="0" smtClean="0"/>
              <a:t>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	Уча </a:t>
            </a:r>
            <a:r>
              <a:rPr lang="ru-RU" dirty="0" err="1" smtClean="0"/>
              <a:t>децата</a:t>
            </a:r>
            <a:r>
              <a:rPr lang="ru-RU" dirty="0" smtClean="0"/>
              <a:t> без страх и притеснение да </a:t>
            </a:r>
            <a:r>
              <a:rPr lang="ru-RU" dirty="0" err="1" smtClean="0"/>
              <a:t>изказват</a:t>
            </a:r>
            <a:r>
              <a:rPr lang="ru-RU" dirty="0" smtClean="0"/>
              <a:t> и </a:t>
            </a:r>
            <a:r>
              <a:rPr lang="ru-RU" dirty="0" err="1" smtClean="0"/>
              <a:t>защитават</a:t>
            </a:r>
            <a:r>
              <a:rPr lang="ru-RU" dirty="0" smtClean="0"/>
              <a:t> </a:t>
            </a:r>
            <a:r>
              <a:rPr lang="ru-RU" dirty="0" err="1" smtClean="0"/>
              <a:t>своето</a:t>
            </a:r>
            <a:r>
              <a:rPr lang="ru-RU" dirty="0" smtClean="0"/>
              <a:t> мнение. Да </a:t>
            </a:r>
            <a:r>
              <a:rPr lang="ru-RU" dirty="0" err="1" smtClean="0"/>
              <a:t>изпитват</a:t>
            </a:r>
            <a:r>
              <a:rPr lang="ru-RU" dirty="0" smtClean="0"/>
              <a:t> уважение </a:t>
            </a:r>
            <a:r>
              <a:rPr lang="ru-RU" dirty="0" err="1" smtClean="0"/>
              <a:t>към</a:t>
            </a:r>
            <a:r>
              <a:rPr lang="ru-RU" dirty="0" smtClean="0"/>
              <a:t> себе си, </a:t>
            </a:r>
            <a:r>
              <a:rPr lang="ru-RU" dirty="0" err="1" smtClean="0"/>
              <a:t>родителите</a:t>
            </a:r>
            <a:r>
              <a:rPr lang="ru-RU" dirty="0" smtClean="0"/>
              <a:t>, </a:t>
            </a:r>
            <a:r>
              <a:rPr lang="ru-RU" dirty="0" err="1" smtClean="0"/>
              <a:t>близките</a:t>
            </a:r>
            <a:r>
              <a:rPr lang="ru-RU" dirty="0" smtClean="0"/>
              <a:t>, </a:t>
            </a:r>
            <a:r>
              <a:rPr lang="ru-RU" dirty="0" err="1" smtClean="0"/>
              <a:t>училището</a:t>
            </a:r>
            <a:r>
              <a:rPr lang="ru-RU" dirty="0" smtClean="0"/>
              <a:t> , </a:t>
            </a:r>
            <a:r>
              <a:rPr lang="ru-RU" dirty="0" err="1" smtClean="0"/>
              <a:t>учителите</a:t>
            </a:r>
            <a:r>
              <a:rPr lang="ru-RU" dirty="0" smtClean="0"/>
              <a:t>, </a:t>
            </a:r>
            <a:r>
              <a:rPr lang="ru-RU" dirty="0" err="1" smtClean="0"/>
              <a:t>общността</a:t>
            </a:r>
            <a:r>
              <a:rPr lang="ru-RU" dirty="0" smtClean="0"/>
              <a:t>, </a:t>
            </a:r>
            <a:r>
              <a:rPr lang="ru-RU" dirty="0" err="1" smtClean="0"/>
              <a:t>родината</a:t>
            </a:r>
            <a:r>
              <a:rPr lang="ru-RU" dirty="0" smtClean="0"/>
              <a:t> и </a:t>
            </a:r>
            <a:r>
              <a:rPr lang="ru-RU" dirty="0" err="1" smtClean="0"/>
              <a:t>всичко</a:t>
            </a:r>
            <a:r>
              <a:rPr lang="ru-RU" dirty="0" smtClean="0"/>
              <a:t> </a:t>
            </a:r>
            <a:r>
              <a:rPr lang="ru-RU" dirty="0" err="1" smtClean="0"/>
              <a:t>свързано</a:t>
            </a:r>
            <a:r>
              <a:rPr lang="ru-RU" dirty="0" smtClean="0"/>
              <a:t> с </a:t>
            </a:r>
            <a:r>
              <a:rPr lang="ru-RU" dirty="0" err="1" smtClean="0"/>
              <a:t>нейното</a:t>
            </a:r>
            <a:r>
              <a:rPr lang="ru-RU" dirty="0" smtClean="0"/>
              <a:t> </a:t>
            </a:r>
            <a:r>
              <a:rPr lang="ru-RU" dirty="0" err="1" smtClean="0"/>
              <a:t>минало</a:t>
            </a:r>
            <a:r>
              <a:rPr lang="ru-RU" dirty="0" smtClean="0"/>
              <a:t> , </a:t>
            </a:r>
            <a:r>
              <a:rPr lang="ru-RU" dirty="0" err="1" smtClean="0"/>
              <a:t>настояще</a:t>
            </a:r>
            <a:r>
              <a:rPr lang="ru-RU" dirty="0" smtClean="0"/>
              <a:t> и </a:t>
            </a:r>
            <a:r>
              <a:rPr lang="ru-RU" dirty="0" err="1" smtClean="0"/>
              <a:t>бъдеще</a:t>
            </a:r>
            <a:r>
              <a:rPr lang="ru-RU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           Искам </a:t>
            </a:r>
            <a:r>
              <a:rPr lang="ru-RU" dirty="0" err="1" smtClean="0"/>
              <a:t>учениците</a:t>
            </a:r>
            <a:r>
              <a:rPr lang="ru-RU" dirty="0" smtClean="0"/>
              <a:t> ми да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горди</a:t>
            </a:r>
            <a:r>
              <a:rPr lang="ru-RU" dirty="0" smtClean="0"/>
              <a:t> с </a:t>
            </a:r>
            <a:r>
              <a:rPr lang="ru-RU" dirty="0" err="1" smtClean="0"/>
              <a:t>произхода</a:t>
            </a:r>
            <a:r>
              <a:rPr lang="ru-RU" dirty="0" smtClean="0"/>
              <a:t> си. Да  </a:t>
            </a:r>
            <a:r>
              <a:rPr lang="ru-RU" dirty="0" err="1" smtClean="0"/>
              <a:t>опознават</a:t>
            </a:r>
            <a:r>
              <a:rPr lang="ru-RU" dirty="0" smtClean="0"/>
              <a:t>, помнят, </a:t>
            </a:r>
            <a:r>
              <a:rPr lang="ru-RU" dirty="0" err="1" smtClean="0"/>
              <a:t>пресъздават</a:t>
            </a:r>
            <a:r>
              <a:rPr lang="ru-RU" dirty="0" smtClean="0"/>
              <a:t> и </a:t>
            </a:r>
            <a:r>
              <a:rPr lang="ru-RU" dirty="0" err="1" smtClean="0"/>
              <a:t>предават</a:t>
            </a:r>
            <a:r>
              <a:rPr lang="ru-RU" dirty="0" smtClean="0"/>
              <a:t> </a:t>
            </a:r>
            <a:r>
              <a:rPr lang="ru-RU" dirty="0" err="1" smtClean="0"/>
              <a:t>нататък</a:t>
            </a:r>
            <a:r>
              <a:rPr lang="ru-RU" dirty="0" smtClean="0"/>
              <a:t> / </a:t>
            </a:r>
            <a:r>
              <a:rPr lang="ru-RU" dirty="0" err="1" smtClean="0"/>
              <a:t>съобразно</a:t>
            </a:r>
            <a:r>
              <a:rPr lang="ru-RU" dirty="0" smtClean="0"/>
              <a:t> </a:t>
            </a:r>
            <a:r>
              <a:rPr lang="ru-RU" dirty="0" err="1" smtClean="0"/>
              <a:t>възможностите</a:t>
            </a:r>
            <a:r>
              <a:rPr lang="ru-RU" dirty="0" smtClean="0"/>
              <a:t> на </a:t>
            </a:r>
            <a:r>
              <a:rPr lang="ru-RU" dirty="0" err="1" smtClean="0"/>
              <a:t>възрастта</a:t>
            </a:r>
            <a:r>
              <a:rPr lang="ru-RU" dirty="0" smtClean="0"/>
              <a:t>/</a:t>
            </a:r>
            <a:r>
              <a:rPr lang="ru-RU" dirty="0" err="1" smtClean="0"/>
              <a:t>българските</a:t>
            </a:r>
            <a:r>
              <a:rPr lang="ru-RU" dirty="0" smtClean="0"/>
              <a:t> традиции и ценности.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bg-BG" dirty="0" smtClean="0"/>
          </a:p>
          <a:p>
            <a:r>
              <a:rPr lang="bg-BG" dirty="0" smtClean="0"/>
              <a:t> </a:t>
            </a:r>
            <a:endParaRPr lang="bg-BG" dirty="0"/>
          </a:p>
          <a:p>
            <a:endParaRPr lang="bg-BG" dirty="0" smtClean="0"/>
          </a:p>
          <a:p>
            <a:endParaRPr lang="ru-RU" dirty="0" smtClean="0"/>
          </a:p>
        </p:txBody>
      </p:sp>
      <p:sp>
        <p:nvSpPr>
          <p:cNvPr id="6" name="Action Button: Back or Previous 6">
            <a:hlinkClick r:id="rId2" action="ppaction://hlinksldjump" highlightClick="1"/>
          </p:cNvPr>
          <p:cNvSpPr/>
          <p:nvPr/>
        </p:nvSpPr>
        <p:spPr>
          <a:xfrm>
            <a:off x="11152813" y="6132289"/>
            <a:ext cx="762000" cy="48985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авоъгълник 8"/>
          <p:cNvSpPr/>
          <p:nvPr/>
        </p:nvSpPr>
        <p:spPr>
          <a:xfrm>
            <a:off x="1925782" y="193965"/>
            <a:ext cx="8894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anose="02050604050505020204" pitchFamily="18" charset="0"/>
              </a:rPr>
              <a:t>Основно училище „Неофит Рилски”</a:t>
            </a:r>
          </a:p>
          <a:p>
            <a:pPr algn="ctr"/>
            <a:r>
              <a:rPr lang="bg-BG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anose="02050604050505020204" pitchFamily="18" charset="0"/>
              </a:rPr>
              <a:t>Село Обнова</a:t>
            </a:r>
            <a:endParaRPr lang="bg-BG" sz="28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" name="Picture 1" descr="C:\Users\User\Desktop\Neofit_rils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346" y="235528"/>
            <a:ext cx="1260764" cy="1343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34321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2170" y="1396868"/>
            <a:ext cx="4927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Отговорности на учителя</a:t>
            </a:r>
            <a:endParaRPr lang="bg-BG" sz="2400" b="1" i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664756" y="2551837"/>
            <a:ext cx="99532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err="1" smtClean="0"/>
              <a:t>Планиране</a:t>
            </a:r>
            <a:r>
              <a:rPr lang="ru-RU" sz="2000" dirty="0" smtClean="0"/>
              <a:t> на </a:t>
            </a:r>
            <a:r>
              <a:rPr lang="ru-RU" sz="2000" dirty="0" err="1" smtClean="0"/>
              <a:t>учебния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</a:t>
            </a:r>
            <a:r>
              <a:rPr lang="ru-RU" sz="2000" dirty="0" smtClean="0"/>
              <a:t>  - </a:t>
            </a:r>
            <a:r>
              <a:rPr lang="ru-RU" sz="2000" dirty="0" err="1" smtClean="0"/>
              <a:t>изготвяне</a:t>
            </a:r>
            <a:r>
              <a:rPr lang="ru-RU" sz="2000" dirty="0" smtClean="0"/>
              <a:t> на </a:t>
            </a:r>
            <a:r>
              <a:rPr lang="ru-RU" sz="2000" dirty="0" err="1" smtClean="0"/>
              <a:t>тематични</a:t>
            </a:r>
            <a:r>
              <a:rPr lang="ru-RU" sz="2000" dirty="0" smtClean="0"/>
              <a:t> </a:t>
            </a:r>
            <a:r>
              <a:rPr lang="ru-RU" sz="2000" dirty="0" err="1" smtClean="0"/>
              <a:t>разпределения</a:t>
            </a:r>
            <a:r>
              <a:rPr lang="ru-RU" sz="2000" dirty="0" smtClean="0"/>
              <a:t>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/>
              <a:t> </a:t>
            </a:r>
            <a:r>
              <a:rPr lang="ru-RU" sz="2000" dirty="0" err="1"/>
              <a:t>Провеждане</a:t>
            </a:r>
            <a:r>
              <a:rPr lang="ru-RU" sz="2000" dirty="0"/>
              <a:t> на обучение по </a:t>
            </a:r>
            <a:r>
              <a:rPr lang="ru-RU" sz="2000" dirty="0" err="1" smtClean="0"/>
              <a:t>предметите</a:t>
            </a:r>
            <a:r>
              <a:rPr lang="ru-RU" sz="2000" dirty="0" smtClean="0"/>
              <a:t> : </a:t>
            </a:r>
            <a:r>
              <a:rPr lang="ru-RU" sz="2000" dirty="0" err="1" smtClean="0"/>
              <a:t>Български</a:t>
            </a:r>
            <a:r>
              <a:rPr lang="ru-RU" sz="2000" dirty="0" smtClean="0"/>
              <a:t> </a:t>
            </a:r>
            <a:r>
              <a:rPr lang="ru-RU" sz="2000" dirty="0" err="1" smtClean="0"/>
              <a:t>език</a:t>
            </a:r>
            <a:r>
              <a:rPr lang="ru-RU" sz="2000" dirty="0" smtClean="0"/>
              <a:t> и литература, Математика, </a:t>
            </a:r>
            <a:r>
              <a:rPr lang="ru-RU" sz="2000" dirty="0" err="1" smtClean="0"/>
              <a:t>Околен</a:t>
            </a:r>
            <a:r>
              <a:rPr lang="ru-RU" sz="2000" dirty="0" smtClean="0"/>
              <a:t> свят, </a:t>
            </a:r>
            <a:r>
              <a:rPr lang="ru-RU" sz="2000" dirty="0" err="1" smtClean="0"/>
              <a:t>Музика</a:t>
            </a:r>
            <a:r>
              <a:rPr lang="ru-RU" sz="2000" dirty="0" smtClean="0"/>
              <a:t> , </a:t>
            </a:r>
            <a:r>
              <a:rPr lang="ru-RU" sz="2000" dirty="0" err="1" smtClean="0"/>
              <a:t>Изобразително</a:t>
            </a:r>
            <a:r>
              <a:rPr lang="ru-RU" sz="2000" dirty="0" smtClean="0"/>
              <a:t> </a:t>
            </a:r>
            <a:r>
              <a:rPr lang="ru-RU" sz="2000" dirty="0" err="1" smtClean="0"/>
              <a:t>изкуство</a:t>
            </a:r>
            <a:r>
              <a:rPr lang="ru-RU" sz="2000" dirty="0" smtClean="0"/>
              <a:t>, Технологии и </a:t>
            </a:r>
            <a:r>
              <a:rPr lang="ru-RU" sz="2000" dirty="0" err="1" smtClean="0"/>
              <a:t>предприемачество</a:t>
            </a:r>
            <a:r>
              <a:rPr lang="ru-RU" sz="2000" dirty="0" smtClean="0"/>
              <a:t>, </a:t>
            </a:r>
            <a:r>
              <a:rPr lang="ru-RU" sz="2000" dirty="0" err="1" smtClean="0"/>
              <a:t>Физическо</a:t>
            </a:r>
            <a:r>
              <a:rPr lang="ru-RU" sz="2000" dirty="0" smtClean="0"/>
              <a:t> </a:t>
            </a:r>
            <a:r>
              <a:rPr lang="ru-RU" sz="2000" dirty="0" err="1" smtClean="0"/>
              <a:t>възпитание</a:t>
            </a:r>
            <a:r>
              <a:rPr lang="ru-RU" sz="2000" dirty="0" smtClean="0"/>
              <a:t> и спорт . </a:t>
            </a:r>
            <a:r>
              <a:rPr lang="ru-RU" sz="2000" dirty="0" err="1" smtClean="0"/>
              <a:t>Избираеми</a:t>
            </a:r>
            <a:r>
              <a:rPr lang="ru-RU" sz="2000" dirty="0" smtClean="0"/>
              <a:t>  </a:t>
            </a:r>
            <a:r>
              <a:rPr lang="ru-RU" sz="2000" dirty="0" err="1" smtClean="0"/>
              <a:t>часове</a:t>
            </a:r>
            <a:r>
              <a:rPr lang="ru-RU" sz="2000" dirty="0" smtClean="0"/>
              <a:t> по </a:t>
            </a:r>
            <a:r>
              <a:rPr lang="ru-RU" sz="2000" dirty="0" err="1"/>
              <a:t>Б</a:t>
            </a:r>
            <a:r>
              <a:rPr lang="ru-RU" sz="2000" dirty="0" err="1" smtClean="0"/>
              <a:t>ългарски</a:t>
            </a:r>
            <a:r>
              <a:rPr lang="ru-RU" sz="2000" dirty="0" smtClean="0"/>
              <a:t>  </a:t>
            </a:r>
            <a:r>
              <a:rPr lang="ru-RU" sz="2000" dirty="0" err="1" smtClean="0"/>
              <a:t>език</a:t>
            </a:r>
            <a:r>
              <a:rPr lang="ru-RU" sz="2000" dirty="0" smtClean="0"/>
              <a:t>, </a:t>
            </a:r>
            <a:r>
              <a:rPr lang="ru-RU" sz="2000" dirty="0"/>
              <a:t> </a:t>
            </a:r>
            <a:r>
              <a:rPr lang="ru-RU" sz="2000" dirty="0" smtClean="0"/>
              <a:t>Математика и </a:t>
            </a:r>
            <a:r>
              <a:rPr lang="ru-RU" sz="2000" dirty="0" err="1" smtClean="0"/>
              <a:t>Компютърно</a:t>
            </a:r>
            <a:r>
              <a:rPr lang="ru-RU" sz="2000" dirty="0" smtClean="0"/>
              <a:t> </a:t>
            </a:r>
            <a:r>
              <a:rPr lang="ru-RU" sz="2000" dirty="0" err="1" smtClean="0"/>
              <a:t>моделиране</a:t>
            </a:r>
            <a:r>
              <a:rPr lang="ru-RU" sz="2000" dirty="0" smtClean="0"/>
              <a:t>. </a:t>
            </a:r>
            <a:r>
              <a:rPr lang="ru-RU" sz="2000" dirty="0" err="1" smtClean="0"/>
              <a:t>Изграждане</a:t>
            </a:r>
            <a:r>
              <a:rPr lang="ru-RU" sz="2000" dirty="0" smtClean="0"/>
              <a:t> чрез  </a:t>
            </a:r>
            <a:r>
              <a:rPr lang="ru-RU" sz="2000" dirty="0" err="1" smtClean="0"/>
              <a:t>тези</a:t>
            </a:r>
            <a:r>
              <a:rPr lang="ru-RU" sz="2000" dirty="0" smtClean="0"/>
              <a:t> </a:t>
            </a:r>
            <a:r>
              <a:rPr lang="ru-RU" sz="2000" dirty="0" err="1" smtClean="0"/>
              <a:t>дисциплини</a:t>
            </a:r>
            <a:r>
              <a:rPr lang="ru-RU" sz="2000" dirty="0" smtClean="0"/>
              <a:t> </a:t>
            </a:r>
            <a:r>
              <a:rPr lang="ru-RU" sz="2000" dirty="0"/>
              <a:t>на нови знания, умения, отношения и ценности у </a:t>
            </a:r>
            <a:r>
              <a:rPr lang="ru-RU" sz="2000" dirty="0" err="1"/>
              <a:t>учениците</a:t>
            </a:r>
            <a:r>
              <a:rPr lang="ru-RU" sz="2000" dirty="0"/>
              <a:t>; </a:t>
            </a:r>
            <a:r>
              <a:rPr lang="ru-RU" sz="2000" dirty="0" smtClean="0"/>
              <a:t>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/>
              <a:t>Диагностика, </a:t>
            </a:r>
            <a:r>
              <a:rPr lang="ru-RU" sz="2000" dirty="0" err="1"/>
              <a:t>оценяване</a:t>
            </a:r>
            <a:r>
              <a:rPr lang="ru-RU" sz="2000" dirty="0"/>
              <a:t> и </a:t>
            </a:r>
            <a:r>
              <a:rPr lang="ru-RU" sz="2000" dirty="0" err="1"/>
              <a:t>отчитане</a:t>
            </a:r>
            <a:r>
              <a:rPr lang="ru-RU" sz="2000" dirty="0"/>
              <a:t> </a:t>
            </a:r>
            <a:r>
              <a:rPr lang="ru-RU" sz="2000" dirty="0" err="1"/>
              <a:t>постиженията</a:t>
            </a:r>
            <a:r>
              <a:rPr lang="ru-RU" sz="2000" dirty="0"/>
              <a:t> на </a:t>
            </a:r>
            <a:r>
              <a:rPr lang="ru-RU" sz="2000" dirty="0" err="1"/>
              <a:t>учениците</a:t>
            </a:r>
            <a:r>
              <a:rPr lang="ru-RU" sz="2000" dirty="0"/>
              <a:t>; </a:t>
            </a:r>
            <a:r>
              <a:rPr lang="ru-RU" sz="2000" dirty="0" smtClean="0"/>
              <a:t>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 err="1"/>
              <a:t>Опазване</a:t>
            </a:r>
            <a:r>
              <a:rPr lang="ru-RU" sz="2000" dirty="0"/>
              <a:t> живота и </a:t>
            </a:r>
            <a:r>
              <a:rPr lang="ru-RU" sz="2000" dirty="0" err="1"/>
              <a:t>здравето</a:t>
            </a:r>
            <a:r>
              <a:rPr lang="ru-RU" sz="2000" dirty="0"/>
              <a:t> на </a:t>
            </a:r>
            <a:r>
              <a:rPr lang="ru-RU" sz="2000" dirty="0" err="1" smtClean="0"/>
              <a:t>ученицит</a:t>
            </a:r>
            <a:r>
              <a:rPr lang="bg-BG" sz="2000" dirty="0" smtClean="0"/>
              <a:t>е</a:t>
            </a:r>
            <a:endParaRPr lang="bg-BG" sz="2000" dirty="0"/>
          </a:p>
        </p:txBody>
      </p:sp>
      <p:sp>
        <p:nvSpPr>
          <p:cNvPr id="12" name="Правоъгълник 11"/>
          <p:cNvSpPr/>
          <p:nvPr/>
        </p:nvSpPr>
        <p:spPr>
          <a:xfrm>
            <a:off x="1884218" y="362635"/>
            <a:ext cx="93102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anose="02050604050505020204" pitchFamily="18" charset="0"/>
              </a:rPr>
              <a:t>Основно училище „Неофит Рилски”</a:t>
            </a:r>
          </a:p>
          <a:p>
            <a:pPr algn="ctr"/>
            <a:r>
              <a:rPr lang="bg-BG" sz="2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anose="02050604050505020204" pitchFamily="18" charset="0"/>
              </a:rPr>
              <a:t>Село Обнова</a:t>
            </a:r>
            <a:endParaRPr lang="bg-BG" sz="28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3" name="Picture 1" descr="C:\Users\User\Desktop\Neofit_ril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346" y="235528"/>
            <a:ext cx="1260764" cy="1343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37279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апитал">
  <a:themeElements>
    <a:clrScheme name="Капитал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Капитал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Капитал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2260</TotalTime>
  <Words>644</Words>
  <Application>Microsoft Office PowerPoint</Application>
  <PresentationFormat>По избор</PresentationFormat>
  <Paragraphs>169</Paragraphs>
  <Slides>11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Вградени OLE сървъри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3" baseType="lpstr">
      <vt:lpstr>Капитал</vt:lpstr>
      <vt:lpstr>Document</vt:lpstr>
      <vt:lpstr>Портфолио  на  Асен Сашев Асенов   учител начален етап  </vt:lpstr>
      <vt:lpstr>Слайд 2</vt:lpstr>
      <vt:lpstr>Слайд 3</vt:lpstr>
      <vt:lpstr>Слайд 4</vt:lpstr>
      <vt:lpstr>Слайд 5</vt:lpstr>
      <vt:lpstr>Следдипломни квалификации и специализации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ANETA</dc:creator>
  <cp:lastModifiedBy>User</cp:lastModifiedBy>
  <cp:revision>178</cp:revision>
  <dcterms:created xsi:type="dcterms:W3CDTF">2017-04-23T07:55:24Z</dcterms:created>
  <dcterms:modified xsi:type="dcterms:W3CDTF">2020-09-14T06:27:45Z</dcterms:modified>
</cp:coreProperties>
</file>